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80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95"/>
  </p:normalViewPr>
  <p:slideViewPr>
    <p:cSldViewPr snapToGrid="0">
      <p:cViewPr varScale="1">
        <p:scale>
          <a:sx n="113" d="100"/>
          <a:sy n="113" d="100"/>
        </p:scale>
        <p:origin x="6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d37ci6vzurychx.cloudfront.net/trip-data/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d37ci6vzurychx.cloudfront.net/trip-data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A6E124-F5FF-E643-BC71-A8C00D50532F}" type="doc">
      <dgm:prSet loTypeId="urn:microsoft.com/office/officeart/2005/8/layout/process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F39DEE-0761-A54E-AF68-4783FA9A1F94}">
      <dgm:prSet phldrT="[Text]"/>
      <dgm:spPr/>
      <dgm:t>
        <a:bodyPr/>
        <a:lstStyle/>
        <a:p>
          <a:r>
            <a:rPr lang="en-US" b="0" i="0" u="none" dirty="0"/>
            <a:t>Data Source</a:t>
          </a:r>
          <a:endParaRPr lang="en-US" dirty="0"/>
        </a:p>
      </dgm:t>
    </dgm:pt>
    <dgm:pt modelId="{D276D3A7-C5C3-7F44-B9DC-773D7E152B96}" type="parTrans" cxnId="{EEA9B913-D7E9-D047-AB88-63EAF8F5E5BB}">
      <dgm:prSet/>
      <dgm:spPr/>
      <dgm:t>
        <a:bodyPr/>
        <a:lstStyle/>
        <a:p>
          <a:endParaRPr lang="en-US"/>
        </a:p>
      </dgm:t>
    </dgm:pt>
    <dgm:pt modelId="{70A086AD-5C9D-9943-ABED-8B59B609BC52}" type="sibTrans" cxnId="{EEA9B913-D7E9-D047-AB88-63EAF8F5E5BB}">
      <dgm:prSet/>
      <dgm:spPr/>
      <dgm:t>
        <a:bodyPr/>
        <a:lstStyle/>
        <a:p>
          <a:endParaRPr lang="en-US"/>
        </a:p>
      </dgm:t>
    </dgm:pt>
    <dgm:pt modelId="{506B14D8-C254-2743-B13F-DF0B154D96F6}">
      <dgm:prSet phldrT="[Text]"/>
      <dgm:spPr/>
      <dgm:t>
        <a:bodyPr/>
        <a:lstStyle/>
        <a:p>
          <a:r>
            <a:rPr lang="en-US" b="0" i="0" u="none" dirty="0"/>
            <a:t>Raw Data Upload</a:t>
          </a:r>
          <a:endParaRPr lang="en-US" dirty="0"/>
        </a:p>
      </dgm:t>
    </dgm:pt>
    <dgm:pt modelId="{A3F34F6F-958E-6548-BE9A-26CBF2689D6E}" type="parTrans" cxnId="{7693540D-DFB1-B249-9845-862BEF30CFAB}">
      <dgm:prSet/>
      <dgm:spPr/>
      <dgm:t>
        <a:bodyPr/>
        <a:lstStyle/>
        <a:p>
          <a:endParaRPr lang="en-US"/>
        </a:p>
      </dgm:t>
    </dgm:pt>
    <dgm:pt modelId="{D2E94B90-9B76-6442-A908-688B79D81D4F}" type="sibTrans" cxnId="{7693540D-DFB1-B249-9845-862BEF30CFAB}">
      <dgm:prSet/>
      <dgm:spPr/>
      <dgm:t>
        <a:bodyPr/>
        <a:lstStyle/>
        <a:p>
          <a:endParaRPr lang="en-US"/>
        </a:p>
      </dgm:t>
    </dgm:pt>
    <dgm:pt modelId="{D4C8D57A-2FC9-2344-AECB-5293FB939007}">
      <dgm:prSet phldrT="[Text]"/>
      <dgm:spPr/>
      <dgm:t>
        <a:bodyPr/>
        <a:lstStyle/>
        <a:p>
          <a:r>
            <a:rPr lang="en-US" b="0" i="0" u="none" dirty="0"/>
            <a:t>Azure Data Lake (raw/ folder)</a:t>
          </a:r>
          <a:endParaRPr lang="en-US" dirty="0"/>
        </a:p>
      </dgm:t>
    </dgm:pt>
    <dgm:pt modelId="{AD35C23B-7AFE-B64B-A7F3-94126BC6D213}" type="parTrans" cxnId="{AAA9E2AD-EFD4-D94C-B799-77728840179D}">
      <dgm:prSet/>
      <dgm:spPr/>
      <dgm:t>
        <a:bodyPr/>
        <a:lstStyle/>
        <a:p>
          <a:endParaRPr lang="en-US"/>
        </a:p>
      </dgm:t>
    </dgm:pt>
    <dgm:pt modelId="{F20D4899-9582-3D4B-8161-B8B854C8E2CC}" type="sibTrans" cxnId="{AAA9E2AD-EFD4-D94C-B799-77728840179D}">
      <dgm:prSet/>
      <dgm:spPr/>
      <dgm:t>
        <a:bodyPr/>
        <a:lstStyle/>
        <a:p>
          <a:endParaRPr lang="en-US"/>
        </a:p>
      </dgm:t>
    </dgm:pt>
    <dgm:pt modelId="{2CF4E010-A977-DA4C-A3AA-C82D4CE162F3}">
      <dgm:prSet phldrT="[Text]"/>
      <dgm:spPr/>
      <dgm:t>
        <a:bodyPr/>
        <a:lstStyle/>
        <a:p>
          <a:r>
            <a:rPr lang="en-US" b="0" i="0" u="none" dirty="0"/>
            <a:t>Metadata Management</a:t>
          </a:r>
          <a:endParaRPr lang="en-US" dirty="0"/>
        </a:p>
      </dgm:t>
    </dgm:pt>
    <dgm:pt modelId="{157205D9-6ADF-1F4D-9074-27306EC7FEF8}" type="parTrans" cxnId="{ED65802B-EFC3-3445-A909-593B06528758}">
      <dgm:prSet/>
      <dgm:spPr/>
      <dgm:t>
        <a:bodyPr/>
        <a:lstStyle/>
        <a:p>
          <a:endParaRPr lang="en-US"/>
        </a:p>
      </dgm:t>
    </dgm:pt>
    <dgm:pt modelId="{4E44E924-90A1-1A48-BEE8-0044C4814315}" type="sibTrans" cxnId="{ED65802B-EFC3-3445-A909-593B06528758}">
      <dgm:prSet/>
      <dgm:spPr/>
      <dgm:t>
        <a:bodyPr/>
        <a:lstStyle/>
        <a:p>
          <a:endParaRPr lang="en-US"/>
        </a:p>
      </dgm:t>
    </dgm:pt>
    <dgm:pt modelId="{1BB435AF-BFAE-014B-98A7-CAEFA94873FA}">
      <dgm:prSet phldrT="[Text]"/>
      <dgm:spPr/>
      <dgm:t>
        <a:bodyPr/>
        <a:lstStyle/>
        <a:p>
          <a:r>
            <a:rPr lang="en-US" b="0" i="0" u="none" dirty="0"/>
            <a:t>Tracking which files have been processed</a:t>
          </a:r>
          <a:endParaRPr lang="en-US" dirty="0"/>
        </a:p>
      </dgm:t>
    </dgm:pt>
    <dgm:pt modelId="{E97B8875-904C-6D4D-8436-6576AD7CF122}" type="parTrans" cxnId="{C7C2A2C4-2D25-5446-8CC9-3632A761A74B}">
      <dgm:prSet/>
      <dgm:spPr/>
      <dgm:t>
        <a:bodyPr/>
        <a:lstStyle/>
        <a:p>
          <a:endParaRPr lang="en-US"/>
        </a:p>
      </dgm:t>
    </dgm:pt>
    <dgm:pt modelId="{554A7EDB-D055-614F-8111-2FE876D36B60}" type="sibTrans" cxnId="{C7C2A2C4-2D25-5446-8CC9-3632A761A74B}">
      <dgm:prSet/>
      <dgm:spPr/>
      <dgm:t>
        <a:bodyPr/>
        <a:lstStyle/>
        <a:p>
          <a:endParaRPr lang="en-US"/>
        </a:p>
      </dgm:t>
    </dgm:pt>
    <dgm:pt modelId="{EBD29648-9200-EB48-86DF-258D6F82C1C9}">
      <dgm:prSet/>
      <dgm:spPr/>
      <dgm:t>
        <a:bodyPr/>
        <a:lstStyle/>
        <a:p>
          <a:r>
            <a:rPr lang="en-US" b="0" i="0" u="none"/>
            <a:t>Data Transformation</a:t>
          </a:r>
          <a:endParaRPr lang="en-US"/>
        </a:p>
      </dgm:t>
    </dgm:pt>
    <dgm:pt modelId="{E94F944E-9ABE-434D-9F3A-A7AF54FBCCA5}" type="parTrans" cxnId="{DD799E73-F0FA-CE4B-BC99-12142ED2E98C}">
      <dgm:prSet/>
      <dgm:spPr/>
      <dgm:t>
        <a:bodyPr/>
        <a:lstStyle/>
        <a:p>
          <a:endParaRPr lang="en-US"/>
        </a:p>
      </dgm:t>
    </dgm:pt>
    <dgm:pt modelId="{5BF273ED-D279-E24D-81C5-D00C8F7DE5EA}" type="sibTrans" cxnId="{DD799E73-F0FA-CE4B-BC99-12142ED2E98C}">
      <dgm:prSet/>
      <dgm:spPr/>
      <dgm:t>
        <a:bodyPr/>
        <a:lstStyle/>
        <a:p>
          <a:endParaRPr lang="en-US"/>
        </a:p>
      </dgm:t>
    </dgm:pt>
    <dgm:pt modelId="{82A24720-44AA-FD45-AA18-DF06155F40A7}">
      <dgm:prSet/>
      <dgm:spPr/>
      <dgm:t>
        <a:bodyPr/>
        <a:lstStyle/>
        <a:p>
          <a:r>
            <a:rPr lang="en-US" b="0" i="0" u="none" dirty="0"/>
            <a:t>Processed Data Storage</a:t>
          </a:r>
          <a:endParaRPr lang="en-US" dirty="0"/>
        </a:p>
      </dgm:t>
    </dgm:pt>
    <dgm:pt modelId="{372951A7-F10B-9A42-8099-62CC6840B174}" type="parTrans" cxnId="{FB4CE6D0-7954-184E-BD8A-05BF7DA2E3C3}">
      <dgm:prSet/>
      <dgm:spPr/>
      <dgm:t>
        <a:bodyPr/>
        <a:lstStyle/>
        <a:p>
          <a:endParaRPr lang="en-US"/>
        </a:p>
      </dgm:t>
    </dgm:pt>
    <dgm:pt modelId="{DF343571-C595-7445-9330-164CAF53B083}" type="sibTrans" cxnId="{FB4CE6D0-7954-184E-BD8A-05BF7DA2E3C3}">
      <dgm:prSet/>
      <dgm:spPr/>
      <dgm:t>
        <a:bodyPr/>
        <a:lstStyle/>
        <a:p>
          <a:endParaRPr lang="en-US"/>
        </a:p>
      </dgm:t>
    </dgm:pt>
    <dgm:pt modelId="{D7D32E48-D4B9-5743-BE71-6CB4B5799817}">
      <dgm:prSet/>
      <dgm:spPr/>
      <dgm:t>
        <a:bodyPr/>
        <a:lstStyle/>
        <a:p>
          <a:r>
            <a:rPr lang="en-US" b="0" i="0" u="none"/>
            <a:t>Automated Pipeline</a:t>
          </a:r>
          <a:endParaRPr lang="en-US" dirty="0"/>
        </a:p>
      </dgm:t>
    </dgm:pt>
    <dgm:pt modelId="{EE915F15-1E21-2A46-9307-689AEF5BB038}" type="parTrans" cxnId="{DA369C1A-5D84-EC46-AB26-40CBCC6BAF5B}">
      <dgm:prSet/>
      <dgm:spPr/>
      <dgm:t>
        <a:bodyPr/>
        <a:lstStyle/>
        <a:p>
          <a:endParaRPr lang="en-US"/>
        </a:p>
      </dgm:t>
    </dgm:pt>
    <dgm:pt modelId="{4AA185EC-A006-1A46-8E36-CB89E2E5031D}" type="sibTrans" cxnId="{DA369C1A-5D84-EC46-AB26-40CBCC6BAF5B}">
      <dgm:prSet/>
      <dgm:spPr/>
      <dgm:t>
        <a:bodyPr/>
        <a:lstStyle/>
        <a:p>
          <a:endParaRPr lang="en-US"/>
        </a:p>
      </dgm:t>
    </dgm:pt>
    <dgm:pt modelId="{764B0BFD-E62C-FE49-A4D6-5F69419996B5}">
      <dgm:prSet phldrT="[Text]"/>
      <dgm:spPr/>
      <dgm:t>
        <a:bodyPr/>
        <a:lstStyle/>
        <a:p>
          <a:r>
            <a:rPr lang="en-US" dirty="0">
              <a:hlinkClick xmlns:r="http://schemas.openxmlformats.org/officeDocument/2006/relationships" r:id="rId1"/>
            </a:rPr>
            <a:t>Yellow Taxi trip data (publicly available)</a:t>
          </a:r>
          <a:endParaRPr lang="en-US" dirty="0"/>
        </a:p>
      </dgm:t>
    </dgm:pt>
    <dgm:pt modelId="{AFD0B813-292A-4347-8B99-F00E98A51920}" type="sibTrans" cxnId="{33D0CA32-36EE-E247-9BC3-CEDAF958AF10}">
      <dgm:prSet/>
      <dgm:spPr/>
      <dgm:t>
        <a:bodyPr/>
        <a:lstStyle/>
        <a:p>
          <a:endParaRPr lang="en-US"/>
        </a:p>
      </dgm:t>
    </dgm:pt>
    <dgm:pt modelId="{0ED760B7-A6FA-E24E-87BF-283FDF2398F8}" type="parTrans" cxnId="{33D0CA32-36EE-E247-9BC3-CEDAF958AF10}">
      <dgm:prSet/>
      <dgm:spPr/>
      <dgm:t>
        <a:bodyPr/>
        <a:lstStyle/>
        <a:p>
          <a:endParaRPr lang="en-US"/>
        </a:p>
      </dgm:t>
    </dgm:pt>
    <dgm:pt modelId="{C12A8C99-F6A0-134F-9F7E-02C03155982F}">
      <dgm:prSet/>
      <dgm:spPr/>
      <dgm:t>
        <a:bodyPr/>
        <a:lstStyle/>
        <a:p>
          <a:r>
            <a:rPr lang="en-US" b="0" i="0" u="none" dirty="0"/>
            <a:t>Databricks processes the data: clean, transform, and add new features</a:t>
          </a:r>
          <a:endParaRPr lang="en-US" dirty="0"/>
        </a:p>
      </dgm:t>
    </dgm:pt>
    <dgm:pt modelId="{53CF722A-D273-9D4B-8D69-F91F83CB85C4}" type="parTrans" cxnId="{0B07DDF2-F407-DE46-97DD-D3BB1E74B6ED}">
      <dgm:prSet/>
      <dgm:spPr/>
      <dgm:t>
        <a:bodyPr/>
        <a:lstStyle/>
        <a:p>
          <a:endParaRPr lang="en-US"/>
        </a:p>
      </dgm:t>
    </dgm:pt>
    <dgm:pt modelId="{FDEC59A4-6F52-2849-9640-B67EA978DE3C}" type="sibTrans" cxnId="{0B07DDF2-F407-DE46-97DD-D3BB1E74B6ED}">
      <dgm:prSet/>
      <dgm:spPr/>
      <dgm:t>
        <a:bodyPr/>
        <a:lstStyle/>
        <a:p>
          <a:endParaRPr lang="en-US"/>
        </a:p>
      </dgm:t>
    </dgm:pt>
    <dgm:pt modelId="{F7A13506-F3C8-504F-96E9-8E5B5BDF4AF1}">
      <dgm:prSet phldrT="[Text]"/>
      <dgm:spPr/>
      <dgm:t>
        <a:bodyPr/>
        <a:lstStyle/>
        <a:p>
          <a:r>
            <a:rPr lang="en-US" b="0" i="0" u="none" dirty="0"/>
            <a:t>Azure Data Lake (processed/ folder)</a:t>
          </a:r>
          <a:endParaRPr lang="en-US" dirty="0"/>
        </a:p>
      </dgm:t>
    </dgm:pt>
    <dgm:pt modelId="{254F9177-6AA0-9549-9109-3588E85EF7DA}" type="parTrans" cxnId="{032E709B-4316-364E-8F85-D7A9148110F4}">
      <dgm:prSet/>
      <dgm:spPr/>
      <dgm:t>
        <a:bodyPr/>
        <a:lstStyle/>
        <a:p>
          <a:endParaRPr lang="en-US"/>
        </a:p>
      </dgm:t>
    </dgm:pt>
    <dgm:pt modelId="{2BCAA5C7-B6C5-7147-AF72-7742AECC9820}" type="sibTrans" cxnId="{032E709B-4316-364E-8F85-D7A9148110F4}">
      <dgm:prSet/>
      <dgm:spPr/>
      <dgm:t>
        <a:bodyPr/>
        <a:lstStyle/>
        <a:p>
          <a:endParaRPr lang="en-US"/>
        </a:p>
      </dgm:t>
    </dgm:pt>
    <dgm:pt modelId="{1DCA11E6-8D1D-6047-ACAD-08B1ACD33809}">
      <dgm:prSet/>
      <dgm:spPr/>
      <dgm:t>
        <a:bodyPr/>
        <a:lstStyle/>
        <a:p>
          <a:r>
            <a:rPr lang="en-US" b="0" i="0" u="none" dirty="0"/>
            <a:t>Azure Data Factory ensures everything runs on schedule</a:t>
          </a:r>
          <a:endParaRPr lang="en-US" dirty="0"/>
        </a:p>
      </dgm:t>
    </dgm:pt>
    <dgm:pt modelId="{A79BB8CB-9555-F34C-ABD3-EB183A105E71}" type="parTrans" cxnId="{18B40B99-9019-3745-B162-099242FB89A5}">
      <dgm:prSet/>
      <dgm:spPr/>
      <dgm:t>
        <a:bodyPr/>
        <a:lstStyle/>
        <a:p>
          <a:endParaRPr lang="en-US"/>
        </a:p>
      </dgm:t>
    </dgm:pt>
    <dgm:pt modelId="{B6B3E085-2BA7-9244-96F7-695D9C2C5D7F}" type="sibTrans" cxnId="{18B40B99-9019-3745-B162-099242FB89A5}">
      <dgm:prSet/>
      <dgm:spPr/>
      <dgm:t>
        <a:bodyPr/>
        <a:lstStyle/>
        <a:p>
          <a:endParaRPr lang="en-US"/>
        </a:p>
      </dgm:t>
    </dgm:pt>
    <dgm:pt modelId="{5C423A06-0F47-3B4C-B724-F377C2846CF8}" type="pres">
      <dgm:prSet presAssocID="{76A6E124-F5FF-E643-BC71-A8C00D50532F}" presName="linearFlow" presStyleCnt="0">
        <dgm:presLayoutVars>
          <dgm:dir/>
          <dgm:animLvl val="lvl"/>
          <dgm:resizeHandles val="exact"/>
        </dgm:presLayoutVars>
      </dgm:prSet>
      <dgm:spPr/>
    </dgm:pt>
    <dgm:pt modelId="{76FB6345-77F9-F549-826D-5D1DB9698A5F}" type="pres">
      <dgm:prSet presAssocID="{34F39DEE-0761-A54E-AF68-4783FA9A1F94}" presName="composite" presStyleCnt="0"/>
      <dgm:spPr/>
    </dgm:pt>
    <dgm:pt modelId="{8F920731-E054-FB46-B69F-01836C4C5308}" type="pres">
      <dgm:prSet presAssocID="{34F39DEE-0761-A54E-AF68-4783FA9A1F94}" presName="parTx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94781563-4E47-9F40-A3F0-DA6BB33D4D6E}" type="pres">
      <dgm:prSet presAssocID="{34F39DEE-0761-A54E-AF68-4783FA9A1F94}" presName="parSh" presStyleLbl="node1" presStyleIdx="0" presStyleCnt="6"/>
      <dgm:spPr/>
    </dgm:pt>
    <dgm:pt modelId="{9769A7AF-697E-DC4A-9FFD-7E77C561AC9C}" type="pres">
      <dgm:prSet presAssocID="{34F39DEE-0761-A54E-AF68-4783FA9A1F94}" presName="desTx" presStyleLbl="fgAcc1" presStyleIdx="0" presStyleCnt="6">
        <dgm:presLayoutVars>
          <dgm:bulletEnabled val="1"/>
        </dgm:presLayoutVars>
      </dgm:prSet>
      <dgm:spPr/>
    </dgm:pt>
    <dgm:pt modelId="{3D0F8CFE-C533-8643-AD8C-F5BD929C7EAE}" type="pres">
      <dgm:prSet presAssocID="{70A086AD-5C9D-9943-ABED-8B59B609BC52}" presName="sibTrans" presStyleLbl="sibTrans2D1" presStyleIdx="0" presStyleCnt="5"/>
      <dgm:spPr/>
    </dgm:pt>
    <dgm:pt modelId="{44560BDA-F1AB-1746-B2EB-E057576A790F}" type="pres">
      <dgm:prSet presAssocID="{70A086AD-5C9D-9943-ABED-8B59B609BC52}" presName="connTx" presStyleLbl="sibTrans2D1" presStyleIdx="0" presStyleCnt="5"/>
      <dgm:spPr/>
    </dgm:pt>
    <dgm:pt modelId="{97D7D145-2C5D-0148-9CCD-9A028412F5F8}" type="pres">
      <dgm:prSet presAssocID="{506B14D8-C254-2743-B13F-DF0B154D96F6}" presName="composite" presStyleCnt="0"/>
      <dgm:spPr/>
    </dgm:pt>
    <dgm:pt modelId="{6543A92B-4ACC-8046-9EED-ED6120CFC968}" type="pres">
      <dgm:prSet presAssocID="{506B14D8-C254-2743-B13F-DF0B154D96F6}" presName="parTx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2A2FF674-B5EC-F043-9EBF-AD21827765EB}" type="pres">
      <dgm:prSet presAssocID="{506B14D8-C254-2743-B13F-DF0B154D96F6}" presName="parSh" presStyleLbl="node1" presStyleIdx="1" presStyleCnt="6"/>
      <dgm:spPr/>
    </dgm:pt>
    <dgm:pt modelId="{B457D9CC-D2A7-2C48-8F87-85CF4482CC1D}" type="pres">
      <dgm:prSet presAssocID="{506B14D8-C254-2743-B13F-DF0B154D96F6}" presName="desTx" presStyleLbl="fgAcc1" presStyleIdx="1" presStyleCnt="6">
        <dgm:presLayoutVars>
          <dgm:bulletEnabled val="1"/>
        </dgm:presLayoutVars>
      </dgm:prSet>
      <dgm:spPr/>
    </dgm:pt>
    <dgm:pt modelId="{0D23B4D8-00C4-F745-A29E-69B7827E5221}" type="pres">
      <dgm:prSet presAssocID="{D2E94B90-9B76-6442-A908-688B79D81D4F}" presName="sibTrans" presStyleLbl="sibTrans2D1" presStyleIdx="1" presStyleCnt="5"/>
      <dgm:spPr/>
    </dgm:pt>
    <dgm:pt modelId="{B96B2A37-E419-8546-B93C-7728CAB7DFC4}" type="pres">
      <dgm:prSet presAssocID="{D2E94B90-9B76-6442-A908-688B79D81D4F}" presName="connTx" presStyleLbl="sibTrans2D1" presStyleIdx="1" presStyleCnt="5"/>
      <dgm:spPr/>
    </dgm:pt>
    <dgm:pt modelId="{8C68BFB0-C3ED-A044-9FBF-971C4D2CBC7F}" type="pres">
      <dgm:prSet presAssocID="{2CF4E010-A977-DA4C-A3AA-C82D4CE162F3}" presName="composite" presStyleCnt="0"/>
      <dgm:spPr/>
    </dgm:pt>
    <dgm:pt modelId="{F52DA821-3425-E243-ACBF-68BDDAC1AABE}" type="pres">
      <dgm:prSet presAssocID="{2CF4E010-A977-DA4C-A3AA-C82D4CE162F3}" presName="parTx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52238E2E-181C-644C-8864-2F82DB621B16}" type="pres">
      <dgm:prSet presAssocID="{2CF4E010-A977-DA4C-A3AA-C82D4CE162F3}" presName="parSh" presStyleLbl="node1" presStyleIdx="2" presStyleCnt="6"/>
      <dgm:spPr/>
    </dgm:pt>
    <dgm:pt modelId="{F95F2CA8-68FE-C446-BCB6-12CDC72439AF}" type="pres">
      <dgm:prSet presAssocID="{2CF4E010-A977-DA4C-A3AA-C82D4CE162F3}" presName="desTx" presStyleLbl="fgAcc1" presStyleIdx="2" presStyleCnt="6">
        <dgm:presLayoutVars>
          <dgm:bulletEnabled val="1"/>
        </dgm:presLayoutVars>
      </dgm:prSet>
      <dgm:spPr/>
    </dgm:pt>
    <dgm:pt modelId="{8979E403-0EC2-F64E-A02F-7BEF5DC327A0}" type="pres">
      <dgm:prSet presAssocID="{4E44E924-90A1-1A48-BEE8-0044C4814315}" presName="sibTrans" presStyleLbl="sibTrans2D1" presStyleIdx="2" presStyleCnt="5"/>
      <dgm:spPr/>
    </dgm:pt>
    <dgm:pt modelId="{FD7C4AA4-373F-EE4F-AEBC-1D88788818F2}" type="pres">
      <dgm:prSet presAssocID="{4E44E924-90A1-1A48-BEE8-0044C4814315}" presName="connTx" presStyleLbl="sibTrans2D1" presStyleIdx="2" presStyleCnt="5"/>
      <dgm:spPr/>
    </dgm:pt>
    <dgm:pt modelId="{42F60FCE-F2AC-414E-AFD2-DE0FE216493A}" type="pres">
      <dgm:prSet presAssocID="{EBD29648-9200-EB48-86DF-258D6F82C1C9}" presName="composite" presStyleCnt="0"/>
      <dgm:spPr/>
    </dgm:pt>
    <dgm:pt modelId="{D9656D2E-DC59-C44A-A9A0-A0B84FCD4AC2}" type="pres">
      <dgm:prSet presAssocID="{EBD29648-9200-EB48-86DF-258D6F82C1C9}" presName="parTx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1F48A18B-3C12-764A-8194-9E089B11243F}" type="pres">
      <dgm:prSet presAssocID="{EBD29648-9200-EB48-86DF-258D6F82C1C9}" presName="parSh" presStyleLbl="node1" presStyleIdx="3" presStyleCnt="6"/>
      <dgm:spPr/>
    </dgm:pt>
    <dgm:pt modelId="{4AB62CA4-1C96-BD48-835F-5A30F5B32D96}" type="pres">
      <dgm:prSet presAssocID="{EBD29648-9200-EB48-86DF-258D6F82C1C9}" presName="desTx" presStyleLbl="fgAcc1" presStyleIdx="3" presStyleCnt="6">
        <dgm:presLayoutVars>
          <dgm:bulletEnabled val="1"/>
        </dgm:presLayoutVars>
      </dgm:prSet>
      <dgm:spPr/>
    </dgm:pt>
    <dgm:pt modelId="{C4B314BE-5CD5-7442-9743-8B5BAA51A4AF}" type="pres">
      <dgm:prSet presAssocID="{5BF273ED-D279-E24D-81C5-D00C8F7DE5EA}" presName="sibTrans" presStyleLbl="sibTrans2D1" presStyleIdx="3" presStyleCnt="5"/>
      <dgm:spPr/>
    </dgm:pt>
    <dgm:pt modelId="{EAEFBB56-4AFB-2045-8389-9D266D281DA0}" type="pres">
      <dgm:prSet presAssocID="{5BF273ED-D279-E24D-81C5-D00C8F7DE5EA}" presName="connTx" presStyleLbl="sibTrans2D1" presStyleIdx="3" presStyleCnt="5"/>
      <dgm:spPr/>
    </dgm:pt>
    <dgm:pt modelId="{DC701CD4-5706-464C-8BAD-36C8F8455D79}" type="pres">
      <dgm:prSet presAssocID="{82A24720-44AA-FD45-AA18-DF06155F40A7}" presName="composite" presStyleCnt="0"/>
      <dgm:spPr/>
    </dgm:pt>
    <dgm:pt modelId="{F18226A8-371E-8E41-BE5C-901769551AB9}" type="pres">
      <dgm:prSet presAssocID="{82A24720-44AA-FD45-AA18-DF06155F40A7}" presName="parTx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0D1CA3FD-2BE1-AA41-A8D3-F6A529D61574}" type="pres">
      <dgm:prSet presAssocID="{82A24720-44AA-FD45-AA18-DF06155F40A7}" presName="parSh" presStyleLbl="node1" presStyleIdx="4" presStyleCnt="6"/>
      <dgm:spPr/>
    </dgm:pt>
    <dgm:pt modelId="{E25ADAF9-F399-F543-A9A6-20BCF8AF72D5}" type="pres">
      <dgm:prSet presAssocID="{82A24720-44AA-FD45-AA18-DF06155F40A7}" presName="desTx" presStyleLbl="fgAcc1" presStyleIdx="4" presStyleCnt="6" custScaleY="93741">
        <dgm:presLayoutVars>
          <dgm:bulletEnabled val="1"/>
        </dgm:presLayoutVars>
      </dgm:prSet>
      <dgm:spPr/>
    </dgm:pt>
    <dgm:pt modelId="{7B2DFD01-63F3-CB42-965E-4C1C7D8398C8}" type="pres">
      <dgm:prSet presAssocID="{DF343571-C595-7445-9330-164CAF53B083}" presName="sibTrans" presStyleLbl="sibTrans2D1" presStyleIdx="4" presStyleCnt="5"/>
      <dgm:spPr/>
    </dgm:pt>
    <dgm:pt modelId="{45E4C582-51B8-B54A-8180-D56FB3AB407F}" type="pres">
      <dgm:prSet presAssocID="{DF343571-C595-7445-9330-164CAF53B083}" presName="connTx" presStyleLbl="sibTrans2D1" presStyleIdx="4" presStyleCnt="5"/>
      <dgm:spPr/>
    </dgm:pt>
    <dgm:pt modelId="{8EF161EA-DF6E-B545-8391-306BE6E5DF6B}" type="pres">
      <dgm:prSet presAssocID="{D7D32E48-D4B9-5743-BE71-6CB4B5799817}" presName="composite" presStyleCnt="0"/>
      <dgm:spPr/>
    </dgm:pt>
    <dgm:pt modelId="{C77D393D-3883-2942-8458-9C1C1C9FF5A4}" type="pres">
      <dgm:prSet presAssocID="{D7D32E48-D4B9-5743-BE71-6CB4B5799817}" presName="parTx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0A6D0130-F065-3141-9B2F-236786D69D10}" type="pres">
      <dgm:prSet presAssocID="{D7D32E48-D4B9-5743-BE71-6CB4B5799817}" presName="parSh" presStyleLbl="node1" presStyleIdx="5" presStyleCnt="6"/>
      <dgm:spPr/>
    </dgm:pt>
    <dgm:pt modelId="{F09DC6B4-789F-B845-9394-4F240AC680F5}" type="pres">
      <dgm:prSet presAssocID="{D7D32E48-D4B9-5743-BE71-6CB4B5799817}" presName="desTx" presStyleLbl="fgAcc1" presStyleIdx="5" presStyleCnt="6">
        <dgm:presLayoutVars>
          <dgm:bulletEnabled val="1"/>
        </dgm:presLayoutVars>
      </dgm:prSet>
      <dgm:spPr/>
    </dgm:pt>
  </dgm:ptLst>
  <dgm:cxnLst>
    <dgm:cxn modelId="{6C529A01-5BD2-7C4E-B8E1-581D65D6FF31}" type="presOf" srcId="{82A24720-44AA-FD45-AA18-DF06155F40A7}" destId="{0D1CA3FD-2BE1-AA41-A8D3-F6A529D61574}" srcOrd="1" destOrd="0" presId="urn:microsoft.com/office/officeart/2005/8/layout/process3"/>
    <dgm:cxn modelId="{7693540D-DFB1-B249-9845-862BEF30CFAB}" srcId="{76A6E124-F5FF-E643-BC71-A8C00D50532F}" destId="{506B14D8-C254-2743-B13F-DF0B154D96F6}" srcOrd="1" destOrd="0" parTransId="{A3F34F6F-958E-6548-BE9A-26CBF2689D6E}" sibTransId="{D2E94B90-9B76-6442-A908-688B79D81D4F}"/>
    <dgm:cxn modelId="{5813570D-BEDD-A340-AF77-5C3C9A9E3949}" type="presOf" srcId="{DF343571-C595-7445-9330-164CAF53B083}" destId="{45E4C582-51B8-B54A-8180-D56FB3AB407F}" srcOrd="1" destOrd="0" presId="urn:microsoft.com/office/officeart/2005/8/layout/process3"/>
    <dgm:cxn modelId="{EEA9B913-D7E9-D047-AB88-63EAF8F5E5BB}" srcId="{76A6E124-F5FF-E643-BC71-A8C00D50532F}" destId="{34F39DEE-0761-A54E-AF68-4783FA9A1F94}" srcOrd="0" destOrd="0" parTransId="{D276D3A7-C5C3-7F44-B9DC-773D7E152B96}" sibTransId="{70A086AD-5C9D-9943-ABED-8B59B609BC52}"/>
    <dgm:cxn modelId="{DA369C1A-5D84-EC46-AB26-40CBCC6BAF5B}" srcId="{76A6E124-F5FF-E643-BC71-A8C00D50532F}" destId="{D7D32E48-D4B9-5743-BE71-6CB4B5799817}" srcOrd="5" destOrd="0" parTransId="{EE915F15-1E21-2A46-9307-689AEF5BB038}" sibTransId="{4AA185EC-A006-1A46-8E36-CB89E2E5031D}"/>
    <dgm:cxn modelId="{2378A721-5CCF-0940-836A-7653B327A226}" type="presOf" srcId="{2CF4E010-A977-DA4C-A3AA-C82D4CE162F3}" destId="{F52DA821-3425-E243-ACBF-68BDDAC1AABE}" srcOrd="0" destOrd="0" presId="urn:microsoft.com/office/officeart/2005/8/layout/process3"/>
    <dgm:cxn modelId="{ED65802B-EFC3-3445-A909-593B06528758}" srcId="{76A6E124-F5FF-E643-BC71-A8C00D50532F}" destId="{2CF4E010-A977-DA4C-A3AA-C82D4CE162F3}" srcOrd="2" destOrd="0" parTransId="{157205D9-6ADF-1F4D-9074-27306EC7FEF8}" sibTransId="{4E44E924-90A1-1A48-BEE8-0044C4814315}"/>
    <dgm:cxn modelId="{38440731-8F19-A245-8B68-E8069C4D34FD}" type="presOf" srcId="{EBD29648-9200-EB48-86DF-258D6F82C1C9}" destId="{1F48A18B-3C12-764A-8194-9E089B11243F}" srcOrd="1" destOrd="0" presId="urn:microsoft.com/office/officeart/2005/8/layout/process3"/>
    <dgm:cxn modelId="{33D0CA32-36EE-E247-9BC3-CEDAF958AF10}" srcId="{34F39DEE-0761-A54E-AF68-4783FA9A1F94}" destId="{764B0BFD-E62C-FE49-A4D6-5F69419996B5}" srcOrd="0" destOrd="0" parTransId="{0ED760B7-A6FA-E24E-87BF-283FDF2398F8}" sibTransId="{AFD0B813-292A-4347-8B99-F00E98A51920}"/>
    <dgm:cxn modelId="{B96F8E3F-8370-D340-959B-97526BC96E2D}" type="presOf" srcId="{506B14D8-C254-2743-B13F-DF0B154D96F6}" destId="{6543A92B-4ACC-8046-9EED-ED6120CFC968}" srcOrd="0" destOrd="0" presId="urn:microsoft.com/office/officeart/2005/8/layout/process3"/>
    <dgm:cxn modelId="{1880CF3F-9196-4347-9454-C794FD1A37AF}" type="presOf" srcId="{1BB435AF-BFAE-014B-98A7-CAEFA94873FA}" destId="{F95F2CA8-68FE-C446-BCB6-12CDC72439AF}" srcOrd="0" destOrd="0" presId="urn:microsoft.com/office/officeart/2005/8/layout/process3"/>
    <dgm:cxn modelId="{4B12B243-2A4F-6247-8D56-1896C37A857C}" type="presOf" srcId="{70A086AD-5C9D-9943-ABED-8B59B609BC52}" destId="{3D0F8CFE-C533-8643-AD8C-F5BD929C7EAE}" srcOrd="0" destOrd="0" presId="urn:microsoft.com/office/officeart/2005/8/layout/process3"/>
    <dgm:cxn modelId="{A9CF5D44-D95B-A845-A324-3CAB902BA5DA}" type="presOf" srcId="{D2E94B90-9B76-6442-A908-688B79D81D4F}" destId="{B96B2A37-E419-8546-B93C-7728CAB7DFC4}" srcOrd="1" destOrd="0" presId="urn:microsoft.com/office/officeart/2005/8/layout/process3"/>
    <dgm:cxn modelId="{7E21E446-7F08-FA49-BED7-233A51636E44}" type="presOf" srcId="{4E44E924-90A1-1A48-BEE8-0044C4814315}" destId="{8979E403-0EC2-F64E-A02F-7BEF5DC327A0}" srcOrd="0" destOrd="0" presId="urn:microsoft.com/office/officeart/2005/8/layout/process3"/>
    <dgm:cxn modelId="{26B77754-44B6-3043-BDEB-64FDD64369C0}" type="presOf" srcId="{DF343571-C595-7445-9330-164CAF53B083}" destId="{7B2DFD01-63F3-CB42-965E-4C1C7D8398C8}" srcOrd="0" destOrd="0" presId="urn:microsoft.com/office/officeart/2005/8/layout/process3"/>
    <dgm:cxn modelId="{7385C15C-40AB-7546-B6B0-BCEE19D0D58E}" type="presOf" srcId="{D4C8D57A-2FC9-2344-AECB-5293FB939007}" destId="{B457D9CC-D2A7-2C48-8F87-85CF4482CC1D}" srcOrd="0" destOrd="0" presId="urn:microsoft.com/office/officeart/2005/8/layout/process3"/>
    <dgm:cxn modelId="{CE372760-F185-9B44-ACC6-C2F8221B2749}" type="presOf" srcId="{5BF273ED-D279-E24D-81C5-D00C8F7DE5EA}" destId="{EAEFBB56-4AFB-2045-8389-9D266D281DA0}" srcOrd="1" destOrd="0" presId="urn:microsoft.com/office/officeart/2005/8/layout/process3"/>
    <dgm:cxn modelId="{DA1BC965-E877-B545-8D63-7F0E7EBF3AFC}" type="presOf" srcId="{34F39DEE-0761-A54E-AF68-4783FA9A1F94}" destId="{8F920731-E054-FB46-B69F-01836C4C5308}" srcOrd="0" destOrd="0" presId="urn:microsoft.com/office/officeart/2005/8/layout/process3"/>
    <dgm:cxn modelId="{9D9A3E69-4C02-0E49-AD6E-7D22DF84534A}" type="presOf" srcId="{EBD29648-9200-EB48-86DF-258D6F82C1C9}" destId="{D9656D2E-DC59-C44A-A9A0-A0B84FCD4AC2}" srcOrd="0" destOrd="0" presId="urn:microsoft.com/office/officeart/2005/8/layout/process3"/>
    <dgm:cxn modelId="{6AEA5D71-4B88-2049-B04E-332A7ECACAFB}" type="presOf" srcId="{506B14D8-C254-2743-B13F-DF0B154D96F6}" destId="{2A2FF674-B5EC-F043-9EBF-AD21827765EB}" srcOrd="1" destOrd="0" presId="urn:microsoft.com/office/officeart/2005/8/layout/process3"/>
    <dgm:cxn modelId="{DD799E73-F0FA-CE4B-BC99-12142ED2E98C}" srcId="{76A6E124-F5FF-E643-BC71-A8C00D50532F}" destId="{EBD29648-9200-EB48-86DF-258D6F82C1C9}" srcOrd="3" destOrd="0" parTransId="{E94F944E-9ABE-434D-9F3A-A7AF54FBCCA5}" sibTransId="{5BF273ED-D279-E24D-81C5-D00C8F7DE5EA}"/>
    <dgm:cxn modelId="{88EB3974-8079-664C-A06A-8F6D7551A7AD}" type="presOf" srcId="{764B0BFD-E62C-FE49-A4D6-5F69419996B5}" destId="{9769A7AF-697E-DC4A-9FFD-7E77C561AC9C}" srcOrd="0" destOrd="0" presId="urn:microsoft.com/office/officeart/2005/8/layout/process3"/>
    <dgm:cxn modelId="{C5488A7E-CBC9-BD48-A1B1-92EE056BEC65}" type="presOf" srcId="{1DCA11E6-8D1D-6047-ACAD-08B1ACD33809}" destId="{F09DC6B4-789F-B845-9394-4F240AC680F5}" srcOrd="0" destOrd="0" presId="urn:microsoft.com/office/officeart/2005/8/layout/process3"/>
    <dgm:cxn modelId="{F6050588-00C1-4F4D-91EC-194593F4C2B4}" type="presOf" srcId="{82A24720-44AA-FD45-AA18-DF06155F40A7}" destId="{F18226A8-371E-8E41-BE5C-901769551AB9}" srcOrd="0" destOrd="0" presId="urn:microsoft.com/office/officeart/2005/8/layout/process3"/>
    <dgm:cxn modelId="{B2A5FF95-B1B2-A444-9455-ED53BF49FB3E}" type="presOf" srcId="{34F39DEE-0761-A54E-AF68-4783FA9A1F94}" destId="{94781563-4E47-9F40-A3F0-DA6BB33D4D6E}" srcOrd="1" destOrd="0" presId="urn:microsoft.com/office/officeart/2005/8/layout/process3"/>
    <dgm:cxn modelId="{1D20FB96-DBC4-6045-9E90-B3D0E8DD96A9}" type="presOf" srcId="{F7A13506-F3C8-504F-96E9-8E5B5BDF4AF1}" destId="{E25ADAF9-F399-F543-A9A6-20BCF8AF72D5}" srcOrd="0" destOrd="0" presId="urn:microsoft.com/office/officeart/2005/8/layout/process3"/>
    <dgm:cxn modelId="{18B40B99-9019-3745-B162-099242FB89A5}" srcId="{D7D32E48-D4B9-5743-BE71-6CB4B5799817}" destId="{1DCA11E6-8D1D-6047-ACAD-08B1ACD33809}" srcOrd="0" destOrd="0" parTransId="{A79BB8CB-9555-F34C-ABD3-EB183A105E71}" sibTransId="{B6B3E085-2BA7-9244-96F7-695D9C2C5D7F}"/>
    <dgm:cxn modelId="{032E709B-4316-364E-8F85-D7A9148110F4}" srcId="{82A24720-44AA-FD45-AA18-DF06155F40A7}" destId="{F7A13506-F3C8-504F-96E9-8E5B5BDF4AF1}" srcOrd="0" destOrd="0" parTransId="{254F9177-6AA0-9549-9109-3588E85EF7DA}" sibTransId="{2BCAA5C7-B6C5-7147-AF72-7742AECC9820}"/>
    <dgm:cxn modelId="{0E5DEF9C-9974-6C42-B10F-D257F54E0EFD}" type="presOf" srcId="{2CF4E010-A977-DA4C-A3AA-C82D4CE162F3}" destId="{52238E2E-181C-644C-8864-2F82DB621B16}" srcOrd="1" destOrd="0" presId="urn:microsoft.com/office/officeart/2005/8/layout/process3"/>
    <dgm:cxn modelId="{BC3E1E9F-704D-314A-A82A-7FE535F91082}" type="presOf" srcId="{D7D32E48-D4B9-5743-BE71-6CB4B5799817}" destId="{0A6D0130-F065-3141-9B2F-236786D69D10}" srcOrd="1" destOrd="0" presId="urn:microsoft.com/office/officeart/2005/8/layout/process3"/>
    <dgm:cxn modelId="{AAA9E2AD-EFD4-D94C-B799-77728840179D}" srcId="{506B14D8-C254-2743-B13F-DF0B154D96F6}" destId="{D4C8D57A-2FC9-2344-AECB-5293FB939007}" srcOrd="0" destOrd="0" parTransId="{AD35C23B-7AFE-B64B-A7F3-94126BC6D213}" sibTransId="{F20D4899-9582-3D4B-8161-B8B854C8E2CC}"/>
    <dgm:cxn modelId="{C7C2A2C4-2D25-5446-8CC9-3632A761A74B}" srcId="{2CF4E010-A977-DA4C-A3AA-C82D4CE162F3}" destId="{1BB435AF-BFAE-014B-98A7-CAEFA94873FA}" srcOrd="0" destOrd="0" parTransId="{E97B8875-904C-6D4D-8436-6576AD7CF122}" sibTransId="{554A7EDB-D055-614F-8111-2FE876D36B60}"/>
    <dgm:cxn modelId="{E6CCF3C9-B35D-2241-8793-573F23B663B3}" type="presOf" srcId="{D2E94B90-9B76-6442-A908-688B79D81D4F}" destId="{0D23B4D8-00C4-F745-A29E-69B7827E5221}" srcOrd="0" destOrd="0" presId="urn:microsoft.com/office/officeart/2005/8/layout/process3"/>
    <dgm:cxn modelId="{EB8896CF-95A4-9042-98DA-16750D9A724C}" type="presOf" srcId="{70A086AD-5C9D-9943-ABED-8B59B609BC52}" destId="{44560BDA-F1AB-1746-B2EB-E057576A790F}" srcOrd="1" destOrd="0" presId="urn:microsoft.com/office/officeart/2005/8/layout/process3"/>
    <dgm:cxn modelId="{FB4CE6D0-7954-184E-BD8A-05BF7DA2E3C3}" srcId="{76A6E124-F5FF-E643-BC71-A8C00D50532F}" destId="{82A24720-44AA-FD45-AA18-DF06155F40A7}" srcOrd="4" destOrd="0" parTransId="{372951A7-F10B-9A42-8099-62CC6840B174}" sibTransId="{DF343571-C595-7445-9330-164CAF53B083}"/>
    <dgm:cxn modelId="{ED256CD1-BE09-5F4F-9977-6ADD7FD90906}" type="presOf" srcId="{C12A8C99-F6A0-134F-9F7E-02C03155982F}" destId="{4AB62CA4-1C96-BD48-835F-5A30F5B32D96}" srcOrd="0" destOrd="0" presId="urn:microsoft.com/office/officeart/2005/8/layout/process3"/>
    <dgm:cxn modelId="{A1A8EFD5-6929-1F40-9B15-B0562A2E3B70}" type="presOf" srcId="{5BF273ED-D279-E24D-81C5-D00C8F7DE5EA}" destId="{C4B314BE-5CD5-7442-9743-8B5BAA51A4AF}" srcOrd="0" destOrd="0" presId="urn:microsoft.com/office/officeart/2005/8/layout/process3"/>
    <dgm:cxn modelId="{517A60E2-77AB-7440-8EC5-50E6ABE7A70D}" type="presOf" srcId="{76A6E124-F5FF-E643-BC71-A8C00D50532F}" destId="{5C423A06-0F47-3B4C-B724-F377C2846CF8}" srcOrd="0" destOrd="0" presId="urn:microsoft.com/office/officeart/2005/8/layout/process3"/>
    <dgm:cxn modelId="{A49FEDEE-E084-934D-AC12-68FA5F6E59AA}" type="presOf" srcId="{4E44E924-90A1-1A48-BEE8-0044C4814315}" destId="{FD7C4AA4-373F-EE4F-AEBC-1D88788818F2}" srcOrd="1" destOrd="0" presId="urn:microsoft.com/office/officeart/2005/8/layout/process3"/>
    <dgm:cxn modelId="{0B07DDF2-F407-DE46-97DD-D3BB1E74B6ED}" srcId="{EBD29648-9200-EB48-86DF-258D6F82C1C9}" destId="{C12A8C99-F6A0-134F-9F7E-02C03155982F}" srcOrd="0" destOrd="0" parTransId="{53CF722A-D273-9D4B-8D69-F91F83CB85C4}" sibTransId="{FDEC59A4-6F52-2849-9640-B67EA978DE3C}"/>
    <dgm:cxn modelId="{362AB9F3-27D6-474D-943B-BD5AE06ABB4E}" type="presOf" srcId="{D7D32E48-D4B9-5743-BE71-6CB4B5799817}" destId="{C77D393D-3883-2942-8458-9C1C1C9FF5A4}" srcOrd="0" destOrd="0" presId="urn:microsoft.com/office/officeart/2005/8/layout/process3"/>
    <dgm:cxn modelId="{09297C7E-837D-0B4D-8BB3-70B12C5E381C}" type="presParOf" srcId="{5C423A06-0F47-3B4C-B724-F377C2846CF8}" destId="{76FB6345-77F9-F549-826D-5D1DB9698A5F}" srcOrd="0" destOrd="0" presId="urn:microsoft.com/office/officeart/2005/8/layout/process3"/>
    <dgm:cxn modelId="{F8B84518-417F-4541-86FD-BCA0F11C17F3}" type="presParOf" srcId="{76FB6345-77F9-F549-826D-5D1DB9698A5F}" destId="{8F920731-E054-FB46-B69F-01836C4C5308}" srcOrd="0" destOrd="0" presId="urn:microsoft.com/office/officeart/2005/8/layout/process3"/>
    <dgm:cxn modelId="{C31A2799-A122-FE4D-8AE3-A4E4458276C7}" type="presParOf" srcId="{76FB6345-77F9-F549-826D-5D1DB9698A5F}" destId="{94781563-4E47-9F40-A3F0-DA6BB33D4D6E}" srcOrd="1" destOrd="0" presId="urn:microsoft.com/office/officeart/2005/8/layout/process3"/>
    <dgm:cxn modelId="{2B32CE68-8F62-7A42-994B-5B6F0E473A82}" type="presParOf" srcId="{76FB6345-77F9-F549-826D-5D1DB9698A5F}" destId="{9769A7AF-697E-DC4A-9FFD-7E77C561AC9C}" srcOrd="2" destOrd="0" presId="urn:microsoft.com/office/officeart/2005/8/layout/process3"/>
    <dgm:cxn modelId="{03741CCA-A952-B14C-B9CC-392D8D554FAF}" type="presParOf" srcId="{5C423A06-0F47-3B4C-B724-F377C2846CF8}" destId="{3D0F8CFE-C533-8643-AD8C-F5BD929C7EAE}" srcOrd="1" destOrd="0" presId="urn:microsoft.com/office/officeart/2005/8/layout/process3"/>
    <dgm:cxn modelId="{6FFA4D1F-E9CC-CA4F-99EF-FAB8F07D146E}" type="presParOf" srcId="{3D0F8CFE-C533-8643-AD8C-F5BD929C7EAE}" destId="{44560BDA-F1AB-1746-B2EB-E057576A790F}" srcOrd="0" destOrd="0" presId="urn:microsoft.com/office/officeart/2005/8/layout/process3"/>
    <dgm:cxn modelId="{4309CF20-E4B9-FD46-9313-836D4876156D}" type="presParOf" srcId="{5C423A06-0F47-3B4C-B724-F377C2846CF8}" destId="{97D7D145-2C5D-0148-9CCD-9A028412F5F8}" srcOrd="2" destOrd="0" presId="urn:microsoft.com/office/officeart/2005/8/layout/process3"/>
    <dgm:cxn modelId="{7570B111-F3F5-1F45-B9D8-02BA7634D352}" type="presParOf" srcId="{97D7D145-2C5D-0148-9CCD-9A028412F5F8}" destId="{6543A92B-4ACC-8046-9EED-ED6120CFC968}" srcOrd="0" destOrd="0" presId="urn:microsoft.com/office/officeart/2005/8/layout/process3"/>
    <dgm:cxn modelId="{5B0F7D42-0EEF-BD40-B2C9-08BE48BCA3F6}" type="presParOf" srcId="{97D7D145-2C5D-0148-9CCD-9A028412F5F8}" destId="{2A2FF674-B5EC-F043-9EBF-AD21827765EB}" srcOrd="1" destOrd="0" presId="urn:microsoft.com/office/officeart/2005/8/layout/process3"/>
    <dgm:cxn modelId="{13984842-B682-9744-B368-336AE2C57AC6}" type="presParOf" srcId="{97D7D145-2C5D-0148-9CCD-9A028412F5F8}" destId="{B457D9CC-D2A7-2C48-8F87-85CF4482CC1D}" srcOrd="2" destOrd="0" presId="urn:microsoft.com/office/officeart/2005/8/layout/process3"/>
    <dgm:cxn modelId="{60648A69-35CC-DB40-966C-5E7AFE39C080}" type="presParOf" srcId="{5C423A06-0F47-3B4C-B724-F377C2846CF8}" destId="{0D23B4D8-00C4-F745-A29E-69B7827E5221}" srcOrd="3" destOrd="0" presId="urn:microsoft.com/office/officeart/2005/8/layout/process3"/>
    <dgm:cxn modelId="{09CF1FD8-F54C-204A-8B2D-5A74B57100F3}" type="presParOf" srcId="{0D23B4D8-00C4-F745-A29E-69B7827E5221}" destId="{B96B2A37-E419-8546-B93C-7728CAB7DFC4}" srcOrd="0" destOrd="0" presId="urn:microsoft.com/office/officeart/2005/8/layout/process3"/>
    <dgm:cxn modelId="{38693E89-A365-D845-BEC9-7FEF7442833C}" type="presParOf" srcId="{5C423A06-0F47-3B4C-B724-F377C2846CF8}" destId="{8C68BFB0-C3ED-A044-9FBF-971C4D2CBC7F}" srcOrd="4" destOrd="0" presId="urn:microsoft.com/office/officeart/2005/8/layout/process3"/>
    <dgm:cxn modelId="{602A5FDB-F8FA-674C-910B-F454A38CBAEE}" type="presParOf" srcId="{8C68BFB0-C3ED-A044-9FBF-971C4D2CBC7F}" destId="{F52DA821-3425-E243-ACBF-68BDDAC1AABE}" srcOrd="0" destOrd="0" presId="urn:microsoft.com/office/officeart/2005/8/layout/process3"/>
    <dgm:cxn modelId="{C323DFB3-1FAB-524B-BFA3-9F96C55387B5}" type="presParOf" srcId="{8C68BFB0-C3ED-A044-9FBF-971C4D2CBC7F}" destId="{52238E2E-181C-644C-8864-2F82DB621B16}" srcOrd="1" destOrd="0" presId="urn:microsoft.com/office/officeart/2005/8/layout/process3"/>
    <dgm:cxn modelId="{2EE796E9-1898-914E-AC1B-A8113315F378}" type="presParOf" srcId="{8C68BFB0-C3ED-A044-9FBF-971C4D2CBC7F}" destId="{F95F2CA8-68FE-C446-BCB6-12CDC72439AF}" srcOrd="2" destOrd="0" presId="urn:microsoft.com/office/officeart/2005/8/layout/process3"/>
    <dgm:cxn modelId="{5109B008-18A7-C446-B1FF-0D90F9859AF5}" type="presParOf" srcId="{5C423A06-0F47-3B4C-B724-F377C2846CF8}" destId="{8979E403-0EC2-F64E-A02F-7BEF5DC327A0}" srcOrd="5" destOrd="0" presId="urn:microsoft.com/office/officeart/2005/8/layout/process3"/>
    <dgm:cxn modelId="{34F1668C-F6FF-534F-92E9-F508F2A71274}" type="presParOf" srcId="{8979E403-0EC2-F64E-A02F-7BEF5DC327A0}" destId="{FD7C4AA4-373F-EE4F-AEBC-1D88788818F2}" srcOrd="0" destOrd="0" presId="urn:microsoft.com/office/officeart/2005/8/layout/process3"/>
    <dgm:cxn modelId="{36F5810F-29D2-8445-B112-8E68D06FDE37}" type="presParOf" srcId="{5C423A06-0F47-3B4C-B724-F377C2846CF8}" destId="{42F60FCE-F2AC-414E-AFD2-DE0FE216493A}" srcOrd="6" destOrd="0" presId="urn:microsoft.com/office/officeart/2005/8/layout/process3"/>
    <dgm:cxn modelId="{1BE94392-3991-EC4B-A573-16010A53CD30}" type="presParOf" srcId="{42F60FCE-F2AC-414E-AFD2-DE0FE216493A}" destId="{D9656D2E-DC59-C44A-A9A0-A0B84FCD4AC2}" srcOrd="0" destOrd="0" presId="urn:microsoft.com/office/officeart/2005/8/layout/process3"/>
    <dgm:cxn modelId="{5D5769A7-9568-5E41-8464-8BE2BA8576E6}" type="presParOf" srcId="{42F60FCE-F2AC-414E-AFD2-DE0FE216493A}" destId="{1F48A18B-3C12-764A-8194-9E089B11243F}" srcOrd="1" destOrd="0" presId="urn:microsoft.com/office/officeart/2005/8/layout/process3"/>
    <dgm:cxn modelId="{6A7F5306-2FBE-F346-8F45-2DFB8F1E6172}" type="presParOf" srcId="{42F60FCE-F2AC-414E-AFD2-DE0FE216493A}" destId="{4AB62CA4-1C96-BD48-835F-5A30F5B32D96}" srcOrd="2" destOrd="0" presId="urn:microsoft.com/office/officeart/2005/8/layout/process3"/>
    <dgm:cxn modelId="{0B7C0F7E-6BF1-1B4C-865E-26DCFE08C987}" type="presParOf" srcId="{5C423A06-0F47-3B4C-B724-F377C2846CF8}" destId="{C4B314BE-5CD5-7442-9743-8B5BAA51A4AF}" srcOrd="7" destOrd="0" presId="urn:microsoft.com/office/officeart/2005/8/layout/process3"/>
    <dgm:cxn modelId="{F08B7A41-2DA9-F949-B6D2-C03A33BE8D48}" type="presParOf" srcId="{C4B314BE-5CD5-7442-9743-8B5BAA51A4AF}" destId="{EAEFBB56-4AFB-2045-8389-9D266D281DA0}" srcOrd="0" destOrd="0" presId="urn:microsoft.com/office/officeart/2005/8/layout/process3"/>
    <dgm:cxn modelId="{E6A25F6E-DCAB-7349-B270-E7157CA5134F}" type="presParOf" srcId="{5C423A06-0F47-3B4C-B724-F377C2846CF8}" destId="{DC701CD4-5706-464C-8BAD-36C8F8455D79}" srcOrd="8" destOrd="0" presId="urn:microsoft.com/office/officeart/2005/8/layout/process3"/>
    <dgm:cxn modelId="{48C3EA7C-6068-F54A-BE49-577EF1D0E88C}" type="presParOf" srcId="{DC701CD4-5706-464C-8BAD-36C8F8455D79}" destId="{F18226A8-371E-8E41-BE5C-901769551AB9}" srcOrd="0" destOrd="0" presId="urn:microsoft.com/office/officeart/2005/8/layout/process3"/>
    <dgm:cxn modelId="{7D77ECFC-A29A-D845-ABDB-433AE9B18F12}" type="presParOf" srcId="{DC701CD4-5706-464C-8BAD-36C8F8455D79}" destId="{0D1CA3FD-2BE1-AA41-A8D3-F6A529D61574}" srcOrd="1" destOrd="0" presId="urn:microsoft.com/office/officeart/2005/8/layout/process3"/>
    <dgm:cxn modelId="{AECDFE3B-E439-714E-8850-5E7F0781FAE0}" type="presParOf" srcId="{DC701CD4-5706-464C-8BAD-36C8F8455D79}" destId="{E25ADAF9-F399-F543-A9A6-20BCF8AF72D5}" srcOrd="2" destOrd="0" presId="urn:microsoft.com/office/officeart/2005/8/layout/process3"/>
    <dgm:cxn modelId="{BF6087E5-E6C9-7344-BAF9-B7ED94735AC5}" type="presParOf" srcId="{5C423A06-0F47-3B4C-B724-F377C2846CF8}" destId="{7B2DFD01-63F3-CB42-965E-4C1C7D8398C8}" srcOrd="9" destOrd="0" presId="urn:microsoft.com/office/officeart/2005/8/layout/process3"/>
    <dgm:cxn modelId="{E1B5C715-A313-3E47-B358-E5287BE3D0EF}" type="presParOf" srcId="{7B2DFD01-63F3-CB42-965E-4C1C7D8398C8}" destId="{45E4C582-51B8-B54A-8180-D56FB3AB407F}" srcOrd="0" destOrd="0" presId="urn:microsoft.com/office/officeart/2005/8/layout/process3"/>
    <dgm:cxn modelId="{759567A7-2ED3-FC45-BA05-4C53749E4468}" type="presParOf" srcId="{5C423A06-0F47-3B4C-B724-F377C2846CF8}" destId="{8EF161EA-DF6E-B545-8391-306BE6E5DF6B}" srcOrd="10" destOrd="0" presId="urn:microsoft.com/office/officeart/2005/8/layout/process3"/>
    <dgm:cxn modelId="{67AA0C5D-5B00-5140-84A4-688074014B83}" type="presParOf" srcId="{8EF161EA-DF6E-B545-8391-306BE6E5DF6B}" destId="{C77D393D-3883-2942-8458-9C1C1C9FF5A4}" srcOrd="0" destOrd="0" presId="urn:microsoft.com/office/officeart/2005/8/layout/process3"/>
    <dgm:cxn modelId="{B1E7D689-9600-9B40-8C60-D4725C4F68D2}" type="presParOf" srcId="{8EF161EA-DF6E-B545-8391-306BE6E5DF6B}" destId="{0A6D0130-F065-3141-9B2F-236786D69D10}" srcOrd="1" destOrd="0" presId="urn:microsoft.com/office/officeart/2005/8/layout/process3"/>
    <dgm:cxn modelId="{8CCB458D-E344-9D49-BDB3-39E9F5C417F7}" type="presParOf" srcId="{8EF161EA-DF6E-B545-8391-306BE6E5DF6B}" destId="{F09DC6B4-789F-B845-9394-4F240AC680F5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2A990A-93D0-5245-A6EF-5E67BFDCB8FB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D858F46-5889-F046-9D50-4BEC2817C08A}">
      <dgm:prSet/>
      <dgm:spPr/>
      <dgm:t>
        <a:bodyPr/>
        <a:lstStyle/>
        <a:p>
          <a:r>
            <a:rPr lang="en-US" dirty="0"/>
            <a:t>Trigger</a:t>
          </a:r>
        </a:p>
      </dgm:t>
    </dgm:pt>
    <dgm:pt modelId="{3AD538BA-615E-6A47-8DDD-82E1DE1561F7}" type="parTrans" cxnId="{3BEE9A1D-14C6-074F-A5C5-37CA3DB25CE6}">
      <dgm:prSet/>
      <dgm:spPr/>
      <dgm:t>
        <a:bodyPr/>
        <a:lstStyle/>
        <a:p>
          <a:endParaRPr lang="en-US"/>
        </a:p>
      </dgm:t>
    </dgm:pt>
    <dgm:pt modelId="{D39C5723-A865-7A45-B9F3-97DB4247BBE0}" type="sibTrans" cxnId="{3BEE9A1D-14C6-074F-A5C5-37CA3DB25CE6}">
      <dgm:prSet/>
      <dgm:spPr/>
      <dgm:t>
        <a:bodyPr/>
        <a:lstStyle/>
        <a:p>
          <a:endParaRPr lang="en-US"/>
        </a:p>
      </dgm:t>
    </dgm:pt>
    <dgm:pt modelId="{F250A673-3647-E24E-AD8D-1C274EE619AA}">
      <dgm:prSet/>
      <dgm:spPr/>
      <dgm:t>
        <a:bodyPr/>
        <a:lstStyle/>
        <a:p>
          <a:r>
            <a:rPr lang="en-US" b="0" i="0" u="none" dirty="0"/>
            <a:t>Notebook 2: Metadata Management</a:t>
          </a:r>
          <a:endParaRPr lang="en-US" dirty="0"/>
        </a:p>
      </dgm:t>
    </dgm:pt>
    <dgm:pt modelId="{ACF81C0F-F209-9F4F-82EC-07D2DE841E43}" type="parTrans" cxnId="{A08AAAD0-868B-084D-B2AF-81EA46D4560E}">
      <dgm:prSet/>
      <dgm:spPr/>
      <dgm:t>
        <a:bodyPr/>
        <a:lstStyle/>
        <a:p>
          <a:endParaRPr lang="en-US"/>
        </a:p>
      </dgm:t>
    </dgm:pt>
    <dgm:pt modelId="{0F9D0ED9-839A-6741-8B5E-801E3F3EBEDA}" type="sibTrans" cxnId="{A08AAAD0-868B-084D-B2AF-81EA46D4560E}">
      <dgm:prSet/>
      <dgm:spPr/>
      <dgm:t>
        <a:bodyPr/>
        <a:lstStyle/>
        <a:p>
          <a:endParaRPr lang="en-US"/>
        </a:p>
      </dgm:t>
    </dgm:pt>
    <dgm:pt modelId="{755172F3-1439-0B4F-B620-0C47E9A1360D}">
      <dgm:prSet/>
      <dgm:spPr/>
      <dgm:t>
        <a:bodyPr/>
        <a:lstStyle/>
        <a:p>
          <a:r>
            <a:rPr lang="en-US" b="0" i="0" u="none"/>
            <a:t>Notebook 3: Transform &amp; Load</a:t>
          </a:r>
          <a:endParaRPr lang="en-US"/>
        </a:p>
      </dgm:t>
    </dgm:pt>
    <dgm:pt modelId="{B054FA21-5359-6C40-9278-1A207AF7D326}" type="parTrans" cxnId="{70356C8A-1C9C-4F4F-8089-4F5115C47345}">
      <dgm:prSet/>
      <dgm:spPr/>
      <dgm:t>
        <a:bodyPr/>
        <a:lstStyle/>
        <a:p>
          <a:endParaRPr lang="en-US"/>
        </a:p>
      </dgm:t>
    </dgm:pt>
    <dgm:pt modelId="{E9CC63EA-D794-834F-81CD-6BDA9B92B235}" type="sibTrans" cxnId="{70356C8A-1C9C-4F4F-8089-4F5115C47345}">
      <dgm:prSet/>
      <dgm:spPr/>
      <dgm:t>
        <a:bodyPr/>
        <a:lstStyle/>
        <a:p>
          <a:endParaRPr lang="en-US"/>
        </a:p>
      </dgm:t>
    </dgm:pt>
    <dgm:pt modelId="{48E5FC5A-217E-3F48-94EE-CCF8EA745E55}">
      <dgm:prSet/>
      <dgm:spPr/>
      <dgm:t>
        <a:bodyPr/>
        <a:lstStyle/>
        <a:p>
          <a:r>
            <a:rPr lang="en-US" b="0" i="0" u="none"/>
            <a:t>Notebook 1: Extract Data</a:t>
          </a:r>
          <a:endParaRPr lang="en-US" dirty="0"/>
        </a:p>
      </dgm:t>
    </dgm:pt>
    <dgm:pt modelId="{0DCFEE43-CEE8-9343-903A-15B7B4CFEDC4}" type="parTrans" cxnId="{094618C3-1BA3-9943-954C-BED62451F8B2}">
      <dgm:prSet/>
      <dgm:spPr/>
      <dgm:t>
        <a:bodyPr/>
        <a:lstStyle/>
        <a:p>
          <a:endParaRPr lang="en-US"/>
        </a:p>
      </dgm:t>
    </dgm:pt>
    <dgm:pt modelId="{F9337AF0-4266-C842-9661-53C24167A653}" type="sibTrans" cxnId="{094618C3-1BA3-9943-954C-BED62451F8B2}">
      <dgm:prSet/>
      <dgm:spPr/>
      <dgm:t>
        <a:bodyPr/>
        <a:lstStyle/>
        <a:p>
          <a:endParaRPr lang="en-US"/>
        </a:p>
      </dgm:t>
    </dgm:pt>
    <dgm:pt modelId="{42B65B8C-7B5C-064D-9202-3B6EF6118E6B}" type="pres">
      <dgm:prSet presAssocID="{8A2A990A-93D0-5245-A6EF-5E67BFDCB8FB}" presName="CompostProcess" presStyleCnt="0">
        <dgm:presLayoutVars>
          <dgm:dir/>
          <dgm:resizeHandles val="exact"/>
        </dgm:presLayoutVars>
      </dgm:prSet>
      <dgm:spPr/>
    </dgm:pt>
    <dgm:pt modelId="{FEA75B15-D3B1-4344-BC06-180BC5AA361C}" type="pres">
      <dgm:prSet presAssocID="{8A2A990A-93D0-5245-A6EF-5E67BFDCB8FB}" presName="arrow" presStyleLbl="bgShp" presStyleIdx="0" presStyleCnt="1"/>
      <dgm:spPr/>
    </dgm:pt>
    <dgm:pt modelId="{447FED2F-9140-924D-A208-8F2E4397D54D}" type="pres">
      <dgm:prSet presAssocID="{8A2A990A-93D0-5245-A6EF-5E67BFDCB8FB}" presName="linearProcess" presStyleCnt="0"/>
      <dgm:spPr/>
    </dgm:pt>
    <dgm:pt modelId="{446409B1-23B9-3044-8A86-9FD4549BB39B}" type="pres">
      <dgm:prSet presAssocID="{CD858F46-5889-F046-9D50-4BEC2817C08A}" presName="textNode" presStyleLbl="node1" presStyleIdx="0" presStyleCnt="4">
        <dgm:presLayoutVars>
          <dgm:bulletEnabled val="1"/>
        </dgm:presLayoutVars>
      </dgm:prSet>
      <dgm:spPr/>
    </dgm:pt>
    <dgm:pt modelId="{C3023394-E365-0943-BEBE-9C2D5F534FBD}" type="pres">
      <dgm:prSet presAssocID="{D39C5723-A865-7A45-B9F3-97DB4247BBE0}" presName="sibTrans" presStyleCnt="0"/>
      <dgm:spPr/>
    </dgm:pt>
    <dgm:pt modelId="{57522D67-9BAB-5D40-9ACD-FDAB5D966937}" type="pres">
      <dgm:prSet presAssocID="{48E5FC5A-217E-3F48-94EE-CCF8EA745E55}" presName="textNode" presStyleLbl="node1" presStyleIdx="1" presStyleCnt="4">
        <dgm:presLayoutVars>
          <dgm:bulletEnabled val="1"/>
        </dgm:presLayoutVars>
      </dgm:prSet>
      <dgm:spPr/>
    </dgm:pt>
    <dgm:pt modelId="{483B889F-F90B-F848-80A4-7EA1FD408182}" type="pres">
      <dgm:prSet presAssocID="{F9337AF0-4266-C842-9661-53C24167A653}" presName="sibTrans" presStyleCnt="0"/>
      <dgm:spPr/>
    </dgm:pt>
    <dgm:pt modelId="{C4AD0D49-F590-D443-9DEB-09E6D68179FB}" type="pres">
      <dgm:prSet presAssocID="{F250A673-3647-E24E-AD8D-1C274EE619AA}" presName="textNode" presStyleLbl="node1" presStyleIdx="2" presStyleCnt="4">
        <dgm:presLayoutVars>
          <dgm:bulletEnabled val="1"/>
        </dgm:presLayoutVars>
      </dgm:prSet>
      <dgm:spPr/>
    </dgm:pt>
    <dgm:pt modelId="{C9F07172-FFFA-924A-A1E7-BF9AB9267D69}" type="pres">
      <dgm:prSet presAssocID="{0F9D0ED9-839A-6741-8B5E-801E3F3EBEDA}" presName="sibTrans" presStyleCnt="0"/>
      <dgm:spPr/>
    </dgm:pt>
    <dgm:pt modelId="{C28826C4-5B06-7D4E-B888-147CB1C06E4A}" type="pres">
      <dgm:prSet presAssocID="{755172F3-1439-0B4F-B620-0C47E9A1360D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75C19C0E-7AEC-3848-A5A7-85534E799200}" type="presOf" srcId="{755172F3-1439-0B4F-B620-0C47E9A1360D}" destId="{C28826C4-5B06-7D4E-B888-147CB1C06E4A}" srcOrd="0" destOrd="0" presId="urn:microsoft.com/office/officeart/2005/8/layout/hProcess9"/>
    <dgm:cxn modelId="{3BEE9A1D-14C6-074F-A5C5-37CA3DB25CE6}" srcId="{8A2A990A-93D0-5245-A6EF-5E67BFDCB8FB}" destId="{CD858F46-5889-F046-9D50-4BEC2817C08A}" srcOrd="0" destOrd="0" parTransId="{3AD538BA-615E-6A47-8DDD-82E1DE1561F7}" sibTransId="{D39C5723-A865-7A45-B9F3-97DB4247BBE0}"/>
    <dgm:cxn modelId="{54B99E3D-95A4-434A-BB8C-CEF2BED02DD9}" type="presOf" srcId="{8A2A990A-93D0-5245-A6EF-5E67BFDCB8FB}" destId="{42B65B8C-7B5C-064D-9202-3B6EF6118E6B}" srcOrd="0" destOrd="0" presId="urn:microsoft.com/office/officeart/2005/8/layout/hProcess9"/>
    <dgm:cxn modelId="{8FC26566-6A00-A240-BC5A-41F669ED192C}" type="presOf" srcId="{48E5FC5A-217E-3F48-94EE-CCF8EA745E55}" destId="{57522D67-9BAB-5D40-9ACD-FDAB5D966937}" srcOrd="0" destOrd="0" presId="urn:microsoft.com/office/officeart/2005/8/layout/hProcess9"/>
    <dgm:cxn modelId="{70356C8A-1C9C-4F4F-8089-4F5115C47345}" srcId="{8A2A990A-93D0-5245-A6EF-5E67BFDCB8FB}" destId="{755172F3-1439-0B4F-B620-0C47E9A1360D}" srcOrd="3" destOrd="0" parTransId="{B054FA21-5359-6C40-9278-1A207AF7D326}" sibTransId="{E9CC63EA-D794-834F-81CD-6BDA9B92B235}"/>
    <dgm:cxn modelId="{094618C3-1BA3-9943-954C-BED62451F8B2}" srcId="{8A2A990A-93D0-5245-A6EF-5E67BFDCB8FB}" destId="{48E5FC5A-217E-3F48-94EE-CCF8EA745E55}" srcOrd="1" destOrd="0" parTransId="{0DCFEE43-CEE8-9343-903A-15B7B4CFEDC4}" sibTransId="{F9337AF0-4266-C842-9661-53C24167A653}"/>
    <dgm:cxn modelId="{9C40ABCA-A49E-F74B-ACD2-34B113E1BEDF}" type="presOf" srcId="{CD858F46-5889-F046-9D50-4BEC2817C08A}" destId="{446409B1-23B9-3044-8A86-9FD4549BB39B}" srcOrd="0" destOrd="0" presId="urn:microsoft.com/office/officeart/2005/8/layout/hProcess9"/>
    <dgm:cxn modelId="{A08AAAD0-868B-084D-B2AF-81EA46D4560E}" srcId="{8A2A990A-93D0-5245-A6EF-5E67BFDCB8FB}" destId="{F250A673-3647-E24E-AD8D-1C274EE619AA}" srcOrd="2" destOrd="0" parTransId="{ACF81C0F-F209-9F4F-82EC-07D2DE841E43}" sibTransId="{0F9D0ED9-839A-6741-8B5E-801E3F3EBEDA}"/>
    <dgm:cxn modelId="{94C958F1-6619-D84B-94EC-8C979E3D7F4B}" type="presOf" srcId="{F250A673-3647-E24E-AD8D-1C274EE619AA}" destId="{C4AD0D49-F590-D443-9DEB-09E6D68179FB}" srcOrd="0" destOrd="0" presId="urn:microsoft.com/office/officeart/2005/8/layout/hProcess9"/>
    <dgm:cxn modelId="{DA755830-83DE-3248-B7FE-6783B9BF5E39}" type="presParOf" srcId="{42B65B8C-7B5C-064D-9202-3B6EF6118E6B}" destId="{FEA75B15-D3B1-4344-BC06-180BC5AA361C}" srcOrd="0" destOrd="0" presId="urn:microsoft.com/office/officeart/2005/8/layout/hProcess9"/>
    <dgm:cxn modelId="{5F256B9D-9E17-E042-81C3-63AD1BD6FF25}" type="presParOf" srcId="{42B65B8C-7B5C-064D-9202-3B6EF6118E6B}" destId="{447FED2F-9140-924D-A208-8F2E4397D54D}" srcOrd="1" destOrd="0" presId="urn:microsoft.com/office/officeart/2005/8/layout/hProcess9"/>
    <dgm:cxn modelId="{CD3E779C-DA43-F74C-A443-C7389BA55975}" type="presParOf" srcId="{447FED2F-9140-924D-A208-8F2E4397D54D}" destId="{446409B1-23B9-3044-8A86-9FD4549BB39B}" srcOrd="0" destOrd="0" presId="urn:microsoft.com/office/officeart/2005/8/layout/hProcess9"/>
    <dgm:cxn modelId="{7B507ABF-792F-B74F-BFED-9525A485C485}" type="presParOf" srcId="{447FED2F-9140-924D-A208-8F2E4397D54D}" destId="{C3023394-E365-0943-BEBE-9C2D5F534FBD}" srcOrd="1" destOrd="0" presId="urn:microsoft.com/office/officeart/2005/8/layout/hProcess9"/>
    <dgm:cxn modelId="{672AB56C-E10E-0044-AB14-D70B07458C75}" type="presParOf" srcId="{447FED2F-9140-924D-A208-8F2E4397D54D}" destId="{57522D67-9BAB-5D40-9ACD-FDAB5D966937}" srcOrd="2" destOrd="0" presId="urn:microsoft.com/office/officeart/2005/8/layout/hProcess9"/>
    <dgm:cxn modelId="{1A22B39A-B456-4045-8814-D42810B07300}" type="presParOf" srcId="{447FED2F-9140-924D-A208-8F2E4397D54D}" destId="{483B889F-F90B-F848-80A4-7EA1FD408182}" srcOrd="3" destOrd="0" presId="urn:microsoft.com/office/officeart/2005/8/layout/hProcess9"/>
    <dgm:cxn modelId="{F5439C91-C410-6245-AEE1-53EBDAB5495D}" type="presParOf" srcId="{447FED2F-9140-924D-A208-8F2E4397D54D}" destId="{C4AD0D49-F590-D443-9DEB-09E6D68179FB}" srcOrd="4" destOrd="0" presId="urn:microsoft.com/office/officeart/2005/8/layout/hProcess9"/>
    <dgm:cxn modelId="{7529E0E1-3A3C-E94A-A1E6-885C47F22B43}" type="presParOf" srcId="{447FED2F-9140-924D-A208-8F2E4397D54D}" destId="{C9F07172-FFFA-924A-A1E7-BF9AB9267D69}" srcOrd="5" destOrd="0" presId="urn:microsoft.com/office/officeart/2005/8/layout/hProcess9"/>
    <dgm:cxn modelId="{64131219-C9EC-A640-9CE3-647EC380BA1E}" type="presParOf" srcId="{447FED2F-9140-924D-A208-8F2E4397D54D}" destId="{C28826C4-5B06-7D4E-B888-147CB1C06E4A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781563-4E47-9F40-A3F0-DA6BB33D4D6E}">
      <dsp:nvSpPr>
        <dsp:cNvPr id="0" name=""/>
        <dsp:cNvSpPr/>
      </dsp:nvSpPr>
      <dsp:spPr>
        <a:xfrm>
          <a:off x="2897" y="1086107"/>
          <a:ext cx="1229577" cy="7212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u="none" kern="1200" dirty="0"/>
            <a:t>Data Source</a:t>
          </a:r>
          <a:endParaRPr lang="en-US" sz="1300" kern="1200" dirty="0"/>
        </a:p>
      </dsp:txBody>
      <dsp:txXfrm>
        <a:off x="2897" y="1086107"/>
        <a:ext cx="1229577" cy="480821"/>
      </dsp:txXfrm>
    </dsp:sp>
    <dsp:sp modelId="{9769A7AF-697E-DC4A-9FFD-7E77C561AC9C}">
      <dsp:nvSpPr>
        <dsp:cNvPr id="0" name=""/>
        <dsp:cNvSpPr/>
      </dsp:nvSpPr>
      <dsp:spPr>
        <a:xfrm>
          <a:off x="254738" y="1566929"/>
          <a:ext cx="1229577" cy="12833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>
              <a:hlinkClick xmlns:r="http://schemas.openxmlformats.org/officeDocument/2006/relationships" r:id="rId1"/>
            </a:rPr>
            <a:t>Yellow Taxi trip data (publicly available)</a:t>
          </a:r>
          <a:endParaRPr lang="en-US" sz="1300" kern="1200" dirty="0"/>
        </a:p>
      </dsp:txBody>
      <dsp:txXfrm>
        <a:off x="290751" y="1602942"/>
        <a:ext cx="1157551" cy="1211317"/>
      </dsp:txXfrm>
    </dsp:sp>
    <dsp:sp modelId="{3D0F8CFE-C533-8643-AD8C-F5BD929C7EAE}">
      <dsp:nvSpPr>
        <dsp:cNvPr id="0" name=""/>
        <dsp:cNvSpPr/>
      </dsp:nvSpPr>
      <dsp:spPr>
        <a:xfrm>
          <a:off x="1418874" y="1173453"/>
          <a:ext cx="395166" cy="3061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1418874" y="1234679"/>
        <a:ext cx="303327" cy="183677"/>
      </dsp:txXfrm>
    </dsp:sp>
    <dsp:sp modelId="{2A2FF674-B5EC-F043-9EBF-AD21827765EB}">
      <dsp:nvSpPr>
        <dsp:cNvPr id="0" name=""/>
        <dsp:cNvSpPr/>
      </dsp:nvSpPr>
      <dsp:spPr>
        <a:xfrm>
          <a:off x="1978073" y="1086107"/>
          <a:ext cx="1229577" cy="7212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u="none" kern="1200" dirty="0"/>
            <a:t>Raw Data Upload</a:t>
          </a:r>
          <a:endParaRPr lang="en-US" sz="1300" kern="1200" dirty="0"/>
        </a:p>
      </dsp:txBody>
      <dsp:txXfrm>
        <a:off x="1978073" y="1086107"/>
        <a:ext cx="1229577" cy="480821"/>
      </dsp:txXfrm>
    </dsp:sp>
    <dsp:sp modelId="{B457D9CC-D2A7-2C48-8F87-85CF4482CC1D}">
      <dsp:nvSpPr>
        <dsp:cNvPr id="0" name=""/>
        <dsp:cNvSpPr/>
      </dsp:nvSpPr>
      <dsp:spPr>
        <a:xfrm>
          <a:off x="2229914" y="1566929"/>
          <a:ext cx="1229577" cy="12833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u="none" kern="1200" dirty="0"/>
            <a:t>Azure Data Lake (raw/ folder)</a:t>
          </a:r>
          <a:endParaRPr lang="en-US" sz="1300" kern="1200" dirty="0"/>
        </a:p>
      </dsp:txBody>
      <dsp:txXfrm>
        <a:off x="2265927" y="1602942"/>
        <a:ext cx="1157551" cy="1211317"/>
      </dsp:txXfrm>
    </dsp:sp>
    <dsp:sp modelId="{0D23B4D8-00C4-F745-A29E-69B7827E5221}">
      <dsp:nvSpPr>
        <dsp:cNvPr id="0" name=""/>
        <dsp:cNvSpPr/>
      </dsp:nvSpPr>
      <dsp:spPr>
        <a:xfrm>
          <a:off x="3394050" y="1173453"/>
          <a:ext cx="395166" cy="3061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3394050" y="1234679"/>
        <a:ext cx="303327" cy="183677"/>
      </dsp:txXfrm>
    </dsp:sp>
    <dsp:sp modelId="{52238E2E-181C-644C-8864-2F82DB621B16}">
      <dsp:nvSpPr>
        <dsp:cNvPr id="0" name=""/>
        <dsp:cNvSpPr/>
      </dsp:nvSpPr>
      <dsp:spPr>
        <a:xfrm>
          <a:off x="3953248" y="1086107"/>
          <a:ext cx="1229577" cy="7212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u="none" kern="1200" dirty="0"/>
            <a:t>Metadata Management</a:t>
          </a:r>
          <a:endParaRPr lang="en-US" sz="1300" kern="1200" dirty="0"/>
        </a:p>
      </dsp:txBody>
      <dsp:txXfrm>
        <a:off x="3953248" y="1086107"/>
        <a:ext cx="1229577" cy="480821"/>
      </dsp:txXfrm>
    </dsp:sp>
    <dsp:sp modelId="{F95F2CA8-68FE-C446-BCB6-12CDC72439AF}">
      <dsp:nvSpPr>
        <dsp:cNvPr id="0" name=""/>
        <dsp:cNvSpPr/>
      </dsp:nvSpPr>
      <dsp:spPr>
        <a:xfrm>
          <a:off x="4205090" y="1566929"/>
          <a:ext cx="1229577" cy="12833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u="none" kern="1200" dirty="0"/>
            <a:t>Tracking which files have been processed</a:t>
          </a:r>
          <a:endParaRPr lang="en-US" sz="1300" kern="1200" dirty="0"/>
        </a:p>
      </dsp:txBody>
      <dsp:txXfrm>
        <a:off x="4241103" y="1602942"/>
        <a:ext cx="1157551" cy="1211317"/>
      </dsp:txXfrm>
    </dsp:sp>
    <dsp:sp modelId="{8979E403-0EC2-F64E-A02F-7BEF5DC327A0}">
      <dsp:nvSpPr>
        <dsp:cNvPr id="0" name=""/>
        <dsp:cNvSpPr/>
      </dsp:nvSpPr>
      <dsp:spPr>
        <a:xfrm>
          <a:off x="5369225" y="1173453"/>
          <a:ext cx="395166" cy="3061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5369225" y="1234679"/>
        <a:ext cx="303327" cy="183677"/>
      </dsp:txXfrm>
    </dsp:sp>
    <dsp:sp modelId="{1F48A18B-3C12-764A-8194-9E089B11243F}">
      <dsp:nvSpPr>
        <dsp:cNvPr id="0" name=""/>
        <dsp:cNvSpPr/>
      </dsp:nvSpPr>
      <dsp:spPr>
        <a:xfrm>
          <a:off x="5928424" y="1086107"/>
          <a:ext cx="1229577" cy="7212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u="none" kern="1200"/>
            <a:t>Data Transformation</a:t>
          </a:r>
          <a:endParaRPr lang="en-US" sz="1300" kern="1200"/>
        </a:p>
      </dsp:txBody>
      <dsp:txXfrm>
        <a:off x="5928424" y="1086107"/>
        <a:ext cx="1229577" cy="480821"/>
      </dsp:txXfrm>
    </dsp:sp>
    <dsp:sp modelId="{4AB62CA4-1C96-BD48-835F-5A30F5B32D96}">
      <dsp:nvSpPr>
        <dsp:cNvPr id="0" name=""/>
        <dsp:cNvSpPr/>
      </dsp:nvSpPr>
      <dsp:spPr>
        <a:xfrm>
          <a:off x="6180265" y="1566929"/>
          <a:ext cx="1229577" cy="12833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u="none" kern="1200" dirty="0"/>
            <a:t>Databricks processes the data: clean, transform, and add new features</a:t>
          </a:r>
          <a:endParaRPr lang="en-US" sz="1300" kern="1200" dirty="0"/>
        </a:p>
      </dsp:txBody>
      <dsp:txXfrm>
        <a:off x="6216278" y="1602942"/>
        <a:ext cx="1157551" cy="1211317"/>
      </dsp:txXfrm>
    </dsp:sp>
    <dsp:sp modelId="{C4B314BE-5CD5-7442-9743-8B5BAA51A4AF}">
      <dsp:nvSpPr>
        <dsp:cNvPr id="0" name=""/>
        <dsp:cNvSpPr/>
      </dsp:nvSpPr>
      <dsp:spPr>
        <a:xfrm rot="34950">
          <a:off x="7344391" y="1183607"/>
          <a:ext cx="395187" cy="3061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7344393" y="1244366"/>
        <a:ext cx="303348" cy="183677"/>
      </dsp:txXfrm>
    </dsp:sp>
    <dsp:sp modelId="{0D1CA3FD-2BE1-AA41-A8D3-F6A529D61574}">
      <dsp:nvSpPr>
        <dsp:cNvPr id="0" name=""/>
        <dsp:cNvSpPr/>
      </dsp:nvSpPr>
      <dsp:spPr>
        <a:xfrm>
          <a:off x="7903600" y="1106188"/>
          <a:ext cx="1229577" cy="7212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u="none" kern="1200" dirty="0"/>
            <a:t>Processed Data Storage</a:t>
          </a:r>
          <a:endParaRPr lang="en-US" sz="1300" kern="1200" dirty="0"/>
        </a:p>
      </dsp:txBody>
      <dsp:txXfrm>
        <a:off x="7903600" y="1106188"/>
        <a:ext cx="1229577" cy="480821"/>
      </dsp:txXfrm>
    </dsp:sp>
    <dsp:sp modelId="{E25ADAF9-F399-F543-A9A6-20BCF8AF72D5}">
      <dsp:nvSpPr>
        <dsp:cNvPr id="0" name=""/>
        <dsp:cNvSpPr/>
      </dsp:nvSpPr>
      <dsp:spPr>
        <a:xfrm>
          <a:off x="8155441" y="1627172"/>
          <a:ext cx="1229577" cy="120301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u="none" kern="1200" dirty="0"/>
            <a:t>Azure Data Lake (processed/ folder)</a:t>
          </a:r>
          <a:endParaRPr lang="en-US" sz="1300" kern="1200" dirty="0"/>
        </a:p>
      </dsp:txBody>
      <dsp:txXfrm>
        <a:off x="8190676" y="1662407"/>
        <a:ext cx="1159107" cy="1132549"/>
      </dsp:txXfrm>
    </dsp:sp>
    <dsp:sp modelId="{7B2DFD01-63F3-CB42-965E-4C1C7D8398C8}">
      <dsp:nvSpPr>
        <dsp:cNvPr id="0" name=""/>
        <dsp:cNvSpPr/>
      </dsp:nvSpPr>
      <dsp:spPr>
        <a:xfrm rot="21565050">
          <a:off x="9319566" y="1183380"/>
          <a:ext cx="395187" cy="3061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000" kern="1200"/>
        </a:p>
      </dsp:txBody>
      <dsp:txXfrm>
        <a:off x="9319568" y="1245073"/>
        <a:ext cx="303348" cy="183677"/>
      </dsp:txXfrm>
    </dsp:sp>
    <dsp:sp modelId="{0A6D0130-F065-3141-9B2F-236786D69D10}">
      <dsp:nvSpPr>
        <dsp:cNvPr id="0" name=""/>
        <dsp:cNvSpPr/>
      </dsp:nvSpPr>
      <dsp:spPr>
        <a:xfrm>
          <a:off x="9878775" y="1086107"/>
          <a:ext cx="1229577" cy="7212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2456" tIns="92456" rIns="92456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u="none" kern="1200"/>
            <a:t>Automated Pipeline</a:t>
          </a:r>
          <a:endParaRPr lang="en-US" sz="1300" kern="1200" dirty="0"/>
        </a:p>
      </dsp:txBody>
      <dsp:txXfrm>
        <a:off x="9878775" y="1086107"/>
        <a:ext cx="1229577" cy="480821"/>
      </dsp:txXfrm>
    </dsp:sp>
    <dsp:sp modelId="{F09DC6B4-789F-B845-9394-4F240AC680F5}">
      <dsp:nvSpPr>
        <dsp:cNvPr id="0" name=""/>
        <dsp:cNvSpPr/>
      </dsp:nvSpPr>
      <dsp:spPr>
        <a:xfrm>
          <a:off x="10130616" y="1566929"/>
          <a:ext cx="1229577" cy="12833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b="0" i="0" u="none" kern="1200" dirty="0"/>
            <a:t>Azure Data Factory ensures everything runs on schedule</a:t>
          </a:r>
          <a:endParaRPr lang="en-US" sz="1300" kern="1200" dirty="0"/>
        </a:p>
      </dsp:txBody>
      <dsp:txXfrm>
        <a:off x="10166629" y="1602942"/>
        <a:ext cx="1157551" cy="12113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A75B15-D3B1-4344-BC06-180BC5AA361C}">
      <dsp:nvSpPr>
        <dsp:cNvPr id="0" name=""/>
        <dsp:cNvSpPr/>
      </dsp:nvSpPr>
      <dsp:spPr>
        <a:xfrm>
          <a:off x="760094" y="0"/>
          <a:ext cx="8614410" cy="3969342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6409B1-23B9-3044-8A86-9FD4549BB39B}">
      <dsp:nvSpPr>
        <dsp:cNvPr id="0" name=""/>
        <dsp:cNvSpPr/>
      </dsp:nvSpPr>
      <dsp:spPr>
        <a:xfrm>
          <a:off x="5072" y="1190802"/>
          <a:ext cx="2439627" cy="15877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Trigger</a:t>
          </a:r>
        </a:p>
      </dsp:txBody>
      <dsp:txXfrm>
        <a:off x="82579" y="1268309"/>
        <a:ext cx="2284613" cy="1432722"/>
      </dsp:txXfrm>
    </dsp:sp>
    <dsp:sp modelId="{57522D67-9BAB-5D40-9ACD-FDAB5D966937}">
      <dsp:nvSpPr>
        <dsp:cNvPr id="0" name=""/>
        <dsp:cNvSpPr/>
      </dsp:nvSpPr>
      <dsp:spPr>
        <a:xfrm>
          <a:off x="2566681" y="1190802"/>
          <a:ext cx="2439627" cy="15877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u="none" kern="1200"/>
            <a:t>Notebook 1: Extract Data</a:t>
          </a:r>
          <a:endParaRPr lang="en-US" sz="3000" kern="1200" dirty="0"/>
        </a:p>
      </dsp:txBody>
      <dsp:txXfrm>
        <a:off x="2644188" y="1268309"/>
        <a:ext cx="2284613" cy="1432722"/>
      </dsp:txXfrm>
    </dsp:sp>
    <dsp:sp modelId="{C4AD0D49-F590-D443-9DEB-09E6D68179FB}">
      <dsp:nvSpPr>
        <dsp:cNvPr id="0" name=""/>
        <dsp:cNvSpPr/>
      </dsp:nvSpPr>
      <dsp:spPr>
        <a:xfrm>
          <a:off x="5128290" y="1190802"/>
          <a:ext cx="2439627" cy="15877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u="none" kern="1200" dirty="0"/>
            <a:t>Notebook 2: Metadata Management</a:t>
          </a:r>
          <a:endParaRPr lang="en-US" sz="3000" kern="1200" dirty="0"/>
        </a:p>
      </dsp:txBody>
      <dsp:txXfrm>
        <a:off x="5205797" y="1268309"/>
        <a:ext cx="2284613" cy="1432722"/>
      </dsp:txXfrm>
    </dsp:sp>
    <dsp:sp modelId="{C28826C4-5B06-7D4E-B888-147CB1C06E4A}">
      <dsp:nvSpPr>
        <dsp:cNvPr id="0" name=""/>
        <dsp:cNvSpPr/>
      </dsp:nvSpPr>
      <dsp:spPr>
        <a:xfrm>
          <a:off x="7689899" y="1190802"/>
          <a:ext cx="2439627" cy="15877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b="0" i="0" u="none" kern="1200"/>
            <a:t>Notebook 3: Transform &amp; Load</a:t>
          </a:r>
          <a:endParaRPr lang="en-US" sz="3000" kern="1200"/>
        </a:p>
      </dsp:txBody>
      <dsp:txXfrm>
        <a:off x="7767406" y="1268309"/>
        <a:ext cx="2284613" cy="14327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9D3B3C7E-BC2D-4436-8B03-AC421FA66787}"/>
              </a:ext>
            </a:extLst>
          </p:cNvPr>
          <p:cNvSpPr/>
          <p:nvPr/>
        </p:nvSpPr>
        <p:spPr>
          <a:xfrm>
            <a:off x="160920" y="157606"/>
            <a:ext cx="11870161" cy="6542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66887E-4265-46F7-9DE0-605FFFC9076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5130" y="1066800"/>
            <a:ext cx="8112369" cy="2073119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 cap="all" spc="39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DB1A74-54F5-45CA-8922-87FFD5751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75804" y="4876802"/>
            <a:ext cx="7821637" cy="1028697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BE6EF-9D0F-4ABF-B92C-E967FE3F1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AB150-954C-4F02-89AC-DA7163D7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79965" y="6245352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16270-CBD7-4ACC-BFC5-9CADE7226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9B5D0C1-066E-4C02-A6B8-59FAE4A19724}"/>
              </a:ext>
            </a:extLst>
          </p:cNvPr>
          <p:cNvGrpSpPr/>
          <p:nvPr/>
        </p:nvGrpSpPr>
        <p:grpSpPr>
          <a:xfrm>
            <a:off x="5662258" y="4240546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386904-AFDC-449E-8D1B-906B305EBDA7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70778F2-11E8-428C-8324-479CA9D6FE92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A0BE89E-CB2D-48BA-A8D2-533FAAAA725F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4111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1126-542A-43AD-8078-EE3565165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A5F98B-5F32-4561-BFBC-9F6E5DA0A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28700" y="2161903"/>
            <a:ext cx="10134600" cy="37435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73D0DD-B04E-4E48-8EE1-51E46131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81352D-F9C0-4442-9601-A09A7655E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FC0801-9C45-40AE-AB33-5742CDA4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21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946561-59BF-4566-AD2C-9B05C4771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6250" y="723899"/>
            <a:ext cx="2271849" cy="54102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DF7870-6CBD-47E2-854C-68141BAA1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23900" y="723899"/>
            <a:ext cx="8302534" cy="54102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12FAF3-C106-49CB-A845-1FC7F7313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D5CCC-00E8-48FA-91A6-921E7B64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7E1751-E7AA-406D-A977-1ACEF1FBD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24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2DC87-4B97-4A7C-BC4C-6E7724561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59FD9-57FD-4ABA-9FCD-7954052534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BD40E-B0AA-47B8-900F-488A8AEC1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E623C-1E35-4485-A5B4-A71969BE7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5C6BB9-EF4F-465E-985B-34521F68C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897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F5577-D71B-4279-B07A-62F703E5D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48367D-C35C-4023-BEBE-F834D033B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FCF8A-B8C6-496A-98A5-BBB52DB70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CDE45C10-227D-42DF-A888-EEFD3784FA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3900" y="750338"/>
            <a:ext cx="4580642" cy="549469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A214944-8898-48BC-AE6F-065DA7BBB8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580478" y="4714704"/>
            <a:ext cx="867485" cy="115439"/>
            <a:chOff x="8910933" y="1861308"/>
            <a:chExt cx="867485" cy="11543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94B3AAB-30C4-441D-B481-D253F8325953}"/>
                </a:ext>
              </a:extLst>
            </p:cNvPr>
            <p:cNvSpPr/>
            <p:nvPr/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DCB6176-5585-40BC-BC9C-CA625F989F1B}"/>
                </a:ext>
              </a:extLst>
            </p:cNvPr>
            <p:cNvCxnSpPr/>
            <p:nvPr/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7C4F1D9-97D8-43DD-A319-C56367F97FCE}"/>
                </a:ext>
              </a:extLst>
            </p:cNvPr>
            <p:cNvCxnSpPr/>
            <p:nvPr/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5E64ED-B373-4866-B5A2-E805D3168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291" y="1274475"/>
            <a:ext cx="3761832" cy="2823913"/>
          </a:xfrm>
        </p:spPr>
        <p:txBody>
          <a:bodyPr anchor="b">
            <a:normAutofit/>
          </a:bodyPr>
          <a:lstStyle>
            <a:lvl1pPr algn="ctr">
              <a:defRPr sz="3200" cap="all" spc="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6D6168-DDAE-41B2-A0D5-42185A2D02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756" y="2730304"/>
            <a:ext cx="4383030" cy="139739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1836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825EB-71EE-41B3-89D2-47A0C7C35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2F7D-C4AD-4BD4-AAC8-F0223EE4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7305" y="2155369"/>
            <a:ext cx="4953000" cy="399832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0FB088-28C6-4667-8DF2-0DE32AE3EC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55369"/>
            <a:ext cx="4953000" cy="3998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6095F-AE34-4E94-B722-E3A1205AE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06A8E6-BD94-48EA-8F35-DA0DF910A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78AEF-56B8-49F5-81E8-663B1FFA0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582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873F-001F-4254-97F3-05329E6A7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555171"/>
            <a:ext cx="10134600" cy="113551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37B575-060F-4296-A28A-93DA109F9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7306" y="1801620"/>
            <a:ext cx="4849036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581A51-F4D1-4A02-9918-C416F820B6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37306" y="2619103"/>
            <a:ext cx="4849036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2916D0-3DFE-455D-9888-3FDEFD3DE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108" y="1801620"/>
            <a:ext cx="4904585" cy="814387"/>
          </a:xfrm>
        </p:spPr>
        <p:txBody>
          <a:bodyPr anchor="b">
            <a:normAutofit/>
          </a:bodyPr>
          <a:lstStyle>
            <a:lvl1pPr marL="0" indent="0">
              <a:buNone/>
              <a:defRPr sz="18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3D763-0643-4A48-8007-93391C59F6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108" y="2619103"/>
            <a:ext cx="4904585" cy="35149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2D07B-3A5D-41C2-83B8-BD1AD6522C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C1367-FE5A-4CDD-B85B-724FFFE5B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2F244-23EB-4E1A-B74F-77F23F879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2659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76C0A-BEF4-4DE4-A9D2-C60298FC7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67C0AC-3C98-4D68-AE72-CFFA1638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A7722A-E2E4-45D2-8A20-4853ED68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6B9201-B20B-4412-B745-F2F6A914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354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4889A-9ABE-4409-BAD8-F84C36C1F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DA5A70-FE21-4CB6-A67B-1DC798E9E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4AD11-7FD2-432C-A6AB-395BE927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215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397CF-9CDD-4E78-8F35-A2FFE7867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94BFE-7A85-4123-B0F7-4DB1C141C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6800"/>
            <a:ext cx="6172200" cy="48386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EFD6D-1929-4A73-A860-22A36FF5C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99A5-94A1-4452-AFF0-918BDA8B1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9589D8-DD83-406C-A77A-176D2399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46024-82ED-40EF-8846-F6CC44BC5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84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12FA-83A4-42AF-98D7-312C4C5A7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7200"/>
            <a:ext cx="37052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F1DC8-2932-4C6E-BFBB-8BA1C95984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5942012" cy="48387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E0000-EF01-46A5-8A71-25FB7EA3F9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AD40B-9246-4532-9F73-5BA9061C3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6B9A0-5B1C-4F7B-828A-EF74E5147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2E99FB-C932-4165-A612-8B302D8F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965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CE7638-D991-46E7-BF2C-67D1AC829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723900"/>
            <a:ext cx="10134600" cy="128848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C6B9C-4923-4DAB-9748-D5CD289EB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8700" y="2161903"/>
            <a:ext cx="10134600" cy="39693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78CF6-4B33-40E4-B881-5F4C568378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4765" y="6245032"/>
            <a:ext cx="5244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E857E-F564-4539-9984-10435B6140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54841" y="6245032"/>
            <a:ext cx="26593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12/4/24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EABEF-B998-4B11-A878-8F492F8E3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79964" y="6245033"/>
            <a:ext cx="41122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EB54D17-3792-403D-9127-495845021D2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60920 w 12192000"/>
              <a:gd name="connsiteY0" fmla="*/ 157606 h 6858000"/>
              <a:gd name="connsiteX1" fmla="*/ 160920 w 12192000"/>
              <a:gd name="connsiteY1" fmla="*/ 6700394 h 6858000"/>
              <a:gd name="connsiteX2" fmla="*/ 12031081 w 12192000"/>
              <a:gd name="connsiteY2" fmla="*/ 6700394 h 6858000"/>
              <a:gd name="connsiteX3" fmla="*/ 12031081 w 12192000"/>
              <a:gd name="connsiteY3" fmla="*/ 157606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160920" y="157606"/>
                </a:moveTo>
                <a:lnTo>
                  <a:pt x="160920" y="6700394"/>
                </a:lnTo>
                <a:lnTo>
                  <a:pt x="12031081" y="6700394"/>
                </a:lnTo>
                <a:lnTo>
                  <a:pt x="12031081" y="157606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720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9" r:id="rId10"/>
    <p:sldLayoutId id="2147483758" r:id="rId11"/>
  </p:sldLayoutIdLst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3200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Tx/>
        <a:buNone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74320" indent="-228600" algn="l" defTabSz="914400" rtl="0" eaLnBrk="1" latinLnBrk="0" hangingPunct="1">
        <a:lnSpc>
          <a:spcPct val="11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yc.gov/site/tlc/about/tlc-trip-record-data.page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ibb.co/WtB26Hf" TargetMode="External"/><Relationship Id="rId13" Type="http://schemas.openxmlformats.org/officeDocument/2006/relationships/hyperlink" Target="https://github.com/noraayaz/Data-Engineering-Project-Automated-Pipeline-for-NYC-Taxi-Data/blob/main/transform_load.py" TargetMode="External"/><Relationship Id="rId3" Type="http://schemas.openxmlformats.org/officeDocument/2006/relationships/diagramLayout" Target="../diagrams/layout2.xml"/><Relationship Id="rId7" Type="http://schemas.openxmlformats.org/officeDocument/2006/relationships/hyperlink" Target="https://github.com/noraayaz/Data-Engineering-Project-Automated-Pipeline-for-NYC-Taxi-Data/blob/main/extract_regularly_updated_data.py" TargetMode="External"/><Relationship Id="rId12" Type="http://schemas.openxmlformats.org/officeDocument/2006/relationships/hyperlink" Target="https://ibb.co/DYts60t" TargetMode="External"/><Relationship Id="rId17" Type="http://schemas.openxmlformats.org/officeDocument/2006/relationships/image" Target="../media/image3.svg"/><Relationship Id="rId2" Type="http://schemas.openxmlformats.org/officeDocument/2006/relationships/diagramData" Target="../diagrams/data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hyperlink" Target="https://github.com/noraayaz/Data-Engineering-Project-Automated-Pipeline-for-NYC-Taxi-Data/blob/main/initialize_metadata_file.py" TargetMode="External"/><Relationship Id="rId5" Type="http://schemas.openxmlformats.org/officeDocument/2006/relationships/diagramColors" Target="../diagrams/colors2.xml"/><Relationship Id="rId15" Type="http://schemas.openxmlformats.org/officeDocument/2006/relationships/hyperlink" Target="https://adf.azure.com/en/authoring/pipeline/TaxiData_Monthly_Update_Pipeline?factory=%2Fsubscriptions%2Fc5d42a99-d132-415c-9a25-0f9aa7994497%2FresourceGroups%2Fmyresourcegroup%2Fproviders%2FMicrosoft.DataFactory%2Ffactories%2Fmydatafactory1089" TargetMode="External"/><Relationship Id="rId10" Type="http://schemas.openxmlformats.org/officeDocument/2006/relationships/hyperlink" Target="https://ibb.co/w0nG09R" TargetMode="External"/><Relationship Id="rId4" Type="http://schemas.openxmlformats.org/officeDocument/2006/relationships/diagramQuickStyle" Target="../diagrams/quickStyle2.xml"/><Relationship Id="rId9" Type="http://schemas.openxmlformats.org/officeDocument/2006/relationships/hyperlink" Target="https://ibb.co/3BSJ1Gk" TargetMode="External"/><Relationship Id="rId14" Type="http://schemas.openxmlformats.org/officeDocument/2006/relationships/hyperlink" Target="https://ibb.co/Bf8V3yr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DB33B578-A8C0-4D0F-8846-FBE386EDC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D8EACB7-D372-470B-B76E-A829D0031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5">
            <a:extLst>
              <a:ext uri="{FF2B5EF4-FFF2-40B4-BE49-F238E27FC236}">
                <a16:creationId xmlns:a16="http://schemas.microsoft.com/office/drawing/2014/main" id="{C7EA4B13-46D3-41EE-95DA-7B2100DE9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8700" y="1028700"/>
            <a:ext cx="4038600" cy="4841072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58886 w 6096000"/>
              <a:gd name="connsiteY3" fmla="*/ 6858000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3037115 w 6096000"/>
              <a:gd name="connsiteY3" fmla="*/ 5889172 h 6858000"/>
              <a:gd name="connsiteX4" fmla="*/ 0 w 6096000"/>
              <a:gd name="connsiteY4" fmla="*/ 6858000 h 6858000"/>
              <a:gd name="connsiteX5" fmla="*/ 0 w 609600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3037115" y="5889172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CEEEBE1-DC7B-4168-90C6-DB88876E30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614258" y="4550150"/>
            <a:ext cx="867485" cy="115439"/>
            <a:chOff x="8910933" y="1861308"/>
            <a:chExt cx="867485" cy="115439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3418E74-781F-419C-8C63-91C14AF8D8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64825" flipH="1">
              <a:off x="9286956" y="1861308"/>
              <a:ext cx="115439" cy="115439"/>
            </a:xfrm>
            <a:prstGeom prst="rect">
              <a:avLst/>
            </a:prstGeom>
            <a:noFill/>
            <a:ln w="15875"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B0F0D1C-98D5-4C46-961A-0E36168C31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426289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3E9C99B-47BB-461B-AEDE-0B227C5B2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910933" y="1919027"/>
              <a:ext cx="352129" cy="0"/>
            </a:xfrm>
            <a:prstGeom prst="line">
              <a:avLst/>
            </a:prstGeom>
            <a:ln w="158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24711C-7B55-155D-B107-F4D95E92A6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6924" y="1398850"/>
            <a:ext cx="3282152" cy="203015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400" b="0" i="0" u="none" strike="noStrike">
                <a:effectLst/>
                <a:latin typeface="-webkit-standard"/>
              </a:rPr>
              <a:t>New York Yellow Taxi Data Processing Project</a:t>
            </a:r>
            <a:endParaRPr lang="en-US" sz="24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3F918E-71D9-62D7-DCFE-852FC9292B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3536" y="3712101"/>
            <a:ext cx="3148928" cy="732541"/>
          </a:xfrm>
        </p:spPr>
        <p:txBody>
          <a:bodyPr>
            <a:normAutofit/>
          </a:bodyPr>
          <a:lstStyle/>
          <a:p>
            <a:r>
              <a:rPr lang="en-US"/>
              <a:t>Nora Ayaz</a:t>
            </a:r>
          </a:p>
        </p:txBody>
      </p:sp>
      <p:pic>
        <p:nvPicPr>
          <p:cNvPr id="4" name="Video 3" descr="Animated Yellow Taxi">
            <a:extLst>
              <a:ext uri="{FF2B5EF4-FFF2-40B4-BE49-F238E27FC236}">
                <a16:creationId xmlns:a16="http://schemas.microsoft.com/office/drawing/2014/main" id="{D987AC84-5670-B924-44E1-11D60F9604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6853029" y="2132839"/>
            <a:ext cx="4621696" cy="259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3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1077B-F1A5-7D1D-FEFA-E4615011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7040" y="375315"/>
            <a:ext cx="4497917" cy="567411"/>
          </a:xfrm>
        </p:spPr>
        <p:txBody>
          <a:bodyPr>
            <a:normAutofit/>
          </a:bodyPr>
          <a:lstStyle/>
          <a:p>
            <a:r>
              <a:rPr lang="en-US" sz="250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Vendor Performance Comparison</a:t>
            </a:r>
            <a:endParaRPr lang="en-US" sz="25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6C110D7-365E-D250-D064-AFD3D7544D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4277514"/>
              </p:ext>
            </p:extLst>
          </p:nvPr>
        </p:nvGraphicFramePr>
        <p:xfrm>
          <a:off x="496711" y="2283460"/>
          <a:ext cx="1766711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6711">
                  <a:extLst>
                    <a:ext uri="{9D8B030D-6E8A-4147-A177-3AD203B41FA5}">
                      <a16:colId xmlns:a16="http://schemas.microsoft.com/office/drawing/2014/main" val="2679614041"/>
                    </a:ext>
                  </a:extLst>
                </a:gridCol>
              </a:tblGrid>
              <a:tr h="572770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Average Trip Duration: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2901074"/>
                  </a:ext>
                </a:extLst>
              </a:tr>
              <a:tr h="572770">
                <a:tc>
                  <a:txBody>
                    <a:bodyPr/>
                    <a:lstStyle/>
                    <a:p>
                      <a:r>
                        <a:rPr lang="en-US" dirty="0" err="1"/>
                        <a:t>VendorID</a:t>
                      </a:r>
                      <a:r>
                        <a:rPr lang="en-US" dirty="0"/>
                        <a:t> 6: 47min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781277"/>
                  </a:ext>
                </a:extLst>
              </a:tr>
              <a:tr h="572770">
                <a:tc>
                  <a:txBody>
                    <a:bodyPr/>
                    <a:lstStyle/>
                    <a:p>
                      <a:r>
                        <a:rPr lang="en-US" dirty="0" err="1"/>
                        <a:t>VendorID</a:t>
                      </a:r>
                      <a:r>
                        <a:rPr lang="en-US" dirty="0"/>
                        <a:t> 2: 17min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6785002"/>
                  </a:ext>
                </a:extLst>
              </a:tr>
              <a:tr h="572770">
                <a:tc>
                  <a:txBody>
                    <a:bodyPr/>
                    <a:lstStyle/>
                    <a:p>
                      <a:r>
                        <a:rPr lang="en-US" dirty="0" err="1"/>
                        <a:t>VendorID</a:t>
                      </a:r>
                      <a:r>
                        <a:rPr lang="en-US" dirty="0"/>
                        <a:t> 1: 17min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94742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74D6A54-2316-7F66-E3C6-07B4566DA9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3475277"/>
              </p:ext>
            </p:extLst>
          </p:nvPr>
        </p:nvGraphicFramePr>
        <p:xfrm>
          <a:off x="9834032" y="2286564"/>
          <a:ext cx="1761067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61067">
                  <a:extLst>
                    <a:ext uri="{9D8B030D-6E8A-4147-A177-3AD203B41FA5}">
                      <a16:colId xmlns:a16="http://schemas.microsoft.com/office/drawing/2014/main" val="272649336"/>
                    </a:ext>
                  </a:extLst>
                </a:gridCol>
              </a:tblGrid>
              <a:tr h="715300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Revenue Generated: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3439630"/>
                  </a:ext>
                </a:extLst>
              </a:tr>
              <a:tr h="414420">
                <a:tc>
                  <a:txBody>
                    <a:bodyPr/>
                    <a:lstStyle/>
                    <a:p>
                      <a:r>
                        <a:rPr lang="en-US" dirty="0" err="1"/>
                        <a:t>VendorID</a:t>
                      </a:r>
                      <a:r>
                        <a:rPr lang="en-US" dirty="0"/>
                        <a:t> 6: 51K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4885478"/>
                  </a:ext>
                </a:extLst>
              </a:tr>
              <a:tr h="715300">
                <a:tc>
                  <a:txBody>
                    <a:bodyPr/>
                    <a:lstStyle/>
                    <a:p>
                      <a:r>
                        <a:rPr lang="en-US" dirty="0" err="1"/>
                        <a:t>VendorID</a:t>
                      </a:r>
                      <a:r>
                        <a:rPr lang="en-US" dirty="0"/>
                        <a:t> 2: 639M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4236723"/>
                  </a:ext>
                </a:extLst>
              </a:tr>
              <a:tr h="715300">
                <a:tc>
                  <a:txBody>
                    <a:bodyPr/>
                    <a:lstStyle/>
                    <a:p>
                      <a:r>
                        <a:rPr lang="en-US" dirty="0" err="1"/>
                        <a:t>VendorID</a:t>
                      </a:r>
                      <a:r>
                        <a:rPr lang="en-US" dirty="0"/>
                        <a:t> 1: 185M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3021378"/>
                  </a:ext>
                </a:extLst>
              </a:tr>
            </a:tbl>
          </a:graphicData>
        </a:graphic>
      </p:graphicFrame>
      <p:pic>
        <p:nvPicPr>
          <p:cNvPr id="7" name="Picture 6" descr="A blue circle with a number of points&#10;&#10;Description automatically generated">
            <a:extLst>
              <a:ext uri="{FF2B5EF4-FFF2-40B4-BE49-F238E27FC236}">
                <a16:creationId xmlns:a16="http://schemas.microsoft.com/office/drawing/2014/main" id="{DC4BD775-DEDC-11D8-73FE-6D47D8CEA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1431430"/>
            <a:ext cx="3738033" cy="3689904"/>
          </a:xfrm>
          <a:prstGeom prst="rect">
            <a:avLst/>
          </a:prstGeom>
        </p:spPr>
      </p:pic>
      <p:pic>
        <p:nvPicPr>
          <p:cNvPr id="9" name="Picture 8" descr="A graph with blue bars&#10;&#10;Description automatically generated">
            <a:extLst>
              <a:ext uri="{FF2B5EF4-FFF2-40B4-BE49-F238E27FC236}">
                <a16:creationId xmlns:a16="http://schemas.microsoft.com/office/drawing/2014/main" id="{29D3D06D-A968-9101-C1AF-6DA7B1CF6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1599" y="1584047"/>
            <a:ext cx="3738034" cy="368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638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1BEAF-4F3F-9D33-483E-C1B2E371F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4399" y="737906"/>
            <a:ext cx="7223202" cy="601278"/>
          </a:xfrm>
        </p:spPr>
        <p:txBody>
          <a:bodyPr>
            <a:normAutofit/>
          </a:bodyPr>
          <a:lstStyle/>
          <a:p>
            <a:r>
              <a:rPr lang="en-US" sz="2500" b="1" i="0" u="none" strike="noStrike" dirty="0">
                <a:solidFill>
                  <a:srgbClr val="918093"/>
                </a:solidFill>
                <a:effectLst/>
                <a:latin typeface=""/>
              </a:rPr>
              <a:t>New York Yellow Taxi Data Processing Project;</a:t>
            </a:r>
            <a:endParaRPr lang="en-US" sz="2500" b="1" dirty="0">
              <a:solidFill>
                <a:srgbClr val="918093"/>
              </a:solidFill>
              <a:latin typeface="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B1AA3-414A-A1B8-56AA-2BC33B1DE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1720796"/>
            <a:ext cx="10134600" cy="4399298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What is this project about?</a:t>
            </a:r>
            <a:br>
              <a:rPr lang="en-US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This project automates downloading, processing, and analyzing New York Yellow Taxi trip data.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Why is it important?</a:t>
            </a:r>
            <a:br>
              <a:rPr lang="en-US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It saves time and ensures accurate, up-to-date data for analysis.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Key Components:</a:t>
            </a:r>
            <a:endParaRPr lang="en-US" b="0" i="0" u="none" strike="noStrike" dirty="0">
              <a:solidFill>
                <a:srgbClr val="918093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Data Source:</a:t>
            </a:r>
            <a:r>
              <a:rPr lang="en-US" b="0" i="0" u="none" strike="noStrike" dirty="0">
                <a:solidFill>
                  <a:srgbClr val="918093"/>
                </a:solidFill>
                <a:effectLst/>
              </a:rPr>
              <a:t> 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NYC  Yellow Taxi trip data.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Technologies Used:</a:t>
            </a:r>
            <a:endParaRPr lang="en-US" b="0" i="0" u="none" strike="noStrike" dirty="0">
              <a:solidFill>
                <a:srgbClr val="918093"/>
              </a:solidFill>
              <a:effectLst/>
            </a:endParaRP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Azure Data Lake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Databricks Notebooks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Azure Data Factory</a:t>
            </a:r>
          </a:p>
          <a:p>
            <a:pPr marL="1143000" lvl="2" indent="-2286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Azure Synapse Analytics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74936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769AD-F47C-7262-7C64-06369108F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1236" y="886488"/>
            <a:ext cx="5609528" cy="574322"/>
          </a:xfrm>
        </p:spPr>
        <p:txBody>
          <a:bodyPr>
            <a:normAutofit fontScale="90000"/>
          </a:bodyPr>
          <a:lstStyle/>
          <a:p>
            <a:r>
              <a:rPr lang="en-US" b="1" i="0" u="none" strike="noStrike" dirty="0">
                <a:solidFill>
                  <a:srgbClr val="918093"/>
                </a:solidFill>
                <a:effectLst/>
                <a:latin typeface="-webkit-standard"/>
              </a:rPr>
              <a:t>Project Architecture and Data Flow</a:t>
            </a:r>
            <a:endParaRPr lang="en-US" b="1" dirty="0">
              <a:solidFill>
                <a:srgbClr val="918093"/>
              </a:solidFill>
              <a:latin typeface="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3D0DEB2-A98B-5021-01E3-54E037495B7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2900874"/>
              </p:ext>
            </p:extLst>
          </p:nvPr>
        </p:nvGraphicFramePr>
        <p:xfrm>
          <a:off x="414454" y="1460810"/>
          <a:ext cx="11363092" cy="3936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7836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058BF-C5A1-D6F0-52B6-3FA98958D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7084" y="991530"/>
            <a:ext cx="7325422" cy="1004539"/>
          </a:xfrm>
        </p:spPr>
        <p:txBody>
          <a:bodyPr>
            <a:noAutofit/>
          </a:bodyPr>
          <a:lstStyle/>
          <a:p>
            <a:r>
              <a:rPr lang="en-US" sz="2500" b="1" u="none" strike="noStrike" dirty="0">
                <a:solidFill>
                  <a:srgbClr val="918093"/>
                </a:solidFill>
                <a:effectLst/>
                <a:latin typeface=""/>
              </a:rPr>
              <a:t>Notebook Details: Automating ETL Processes</a:t>
            </a:r>
            <a:br>
              <a:rPr lang="en-US" sz="2500" b="1" u="none" strike="noStrike" dirty="0">
                <a:solidFill>
                  <a:srgbClr val="918093"/>
                </a:solidFill>
                <a:effectLst/>
                <a:latin typeface=""/>
              </a:rPr>
            </a:br>
            <a:br>
              <a:rPr lang="en-US" sz="2500" b="1" dirty="0">
                <a:solidFill>
                  <a:srgbClr val="918093"/>
                </a:solidFill>
                <a:latin typeface=""/>
              </a:rPr>
            </a:br>
            <a:endParaRPr lang="en-US" sz="2500" b="1" dirty="0">
              <a:latin typeface="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B08A9B2-C213-F7D5-E27B-CB670712E8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7339" y="1868147"/>
            <a:ext cx="3464312" cy="399832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Notebook 1: Extract Data</a:t>
            </a:r>
            <a:endParaRPr lang="en-US" b="0" i="0" u="none" strike="noStrike" dirty="0">
              <a:solidFill>
                <a:srgbClr val="918093"/>
              </a:solidFill>
              <a:effectLst/>
            </a:endParaRP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Purpose:</a:t>
            </a:r>
            <a:r>
              <a:rPr lang="en-US" b="0" i="0" u="none" strike="noStrike" dirty="0">
                <a:solidFill>
                  <a:srgbClr val="918093"/>
                </a:solidFill>
                <a:effectLst/>
              </a:rPr>
              <a:t> 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Downloads raw data files and uploads them to Azure Data Lake.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Key Features:</a:t>
            </a:r>
            <a:endParaRPr lang="en-US" b="0" i="0" u="none" strike="noStrike" dirty="0">
              <a:solidFill>
                <a:srgbClr val="918093"/>
              </a:solidFill>
              <a:effectLst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Checks for new files only.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Ensures no duplicates are uploaded.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Process:</a:t>
            </a:r>
            <a:endParaRPr lang="en-US" b="0" i="0" u="none" strike="noStrike" dirty="0">
              <a:solidFill>
                <a:srgbClr val="918093"/>
              </a:solidFill>
              <a:effectLst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Fetch files from the public 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hlinkClick r:id="rId2"/>
              </a:rPr>
              <a:t>URL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Upload them to the raw/ folder in Azure Data Lake.</a:t>
            </a:r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060CAAD5-963B-26ED-042E-3D1E989F5337}"/>
              </a:ext>
            </a:extLst>
          </p:cNvPr>
          <p:cNvSpPr txBox="1">
            <a:spLocks/>
          </p:cNvSpPr>
          <p:nvPr/>
        </p:nvSpPr>
        <p:spPr>
          <a:xfrm>
            <a:off x="4313663" y="1868147"/>
            <a:ext cx="3564673" cy="3998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743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54864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900" b="1" i="0" u="none" strike="noStrike" dirty="0">
                <a:solidFill>
                  <a:srgbClr val="918093"/>
                </a:solidFill>
                <a:effectLst/>
              </a:rPr>
              <a:t>Notebook 2: Metadata Management</a:t>
            </a:r>
            <a:endParaRPr lang="en-US" sz="1900" b="0" i="0" u="none" strike="noStrike" dirty="0">
              <a:solidFill>
                <a:srgbClr val="918093"/>
              </a:solidFill>
              <a:effectLst/>
            </a:endParaRPr>
          </a:p>
          <a:p>
            <a:pPr marL="800100" lvl="1" indent="-342900" algn="l">
              <a:buFont typeface="+mj-lt"/>
              <a:buAutoNum type="arabicPeriod"/>
            </a:pPr>
            <a:r>
              <a:rPr lang="en-US" sz="1700" b="1" i="0" u="none" strike="noStrike" dirty="0">
                <a:solidFill>
                  <a:srgbClr val="918093"/>
                </a:solidFill>
                <a:effectLst/>
              </a:rPr>
              <a:t>Purpose:</a:t>
            </a:r>
            <a:r>
              <a:rPr lang="en-US" sz="1700" b="0" i="0" u="none" strike="noStrike" dirty="0">
                <a:solidFill>
                  <a:srgbClr val="918093"/>
                </a:solidFill>
                <a:effectLst/>
              </a:rPr>
              <a:t> 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Tracks processed files using a metadata file.</a:t>
            </a:r>
          </a:p>
          <a:p>
            <a:pPr marL="742950" lvl="1" indent="-285750" algn="l">
              <a:buFont typeface="+mj-lt"/>
              <a:buAutoNum type="arabicPeriod" startAt="2"/>
            </a:pPr>
            <a:r>
              <a:rPr lang="en-US" sz="1700" b="1" i="0" u="none" strike="noStrike" dirty="0">
                <a:solidFill>
                  <a:srgbClr val="918093"/>
                </a:solidFill>
                <a:effectLst/>
              </a:rPr>
              <a:t>Key Features:</a:t>
            </a:r>
            <a:endParaRPr lang="en-US" sz="1700" b="0" i="0" u="none" strike="noStrike" dirty="0">
              <a:solidFill>
                <a:srgbClr val="918093"/>
              </a:solidFill>
              <a:effectLst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sz="1500" b="0" i="0" u="none" strike="noStrike" dirty="0">
                <a:solidFill>
                  <a:srgbClr val="000000"/>
                </a:solidFill>
                <a:effectLst/>
              </a:rPr>
              <a:t>Maintains a JSON file (</a:t>
            </a:r>
            <a:r>
              <a:rPr lang="en-US" sz="1500" b="0" i="0" u="none" strike="noStrike" dirty="0" err="1">
                <a:solidFill>
                  <a:srgbClr val="000000"/>
                </a:solidFill>
                <a:effectLst/>
              </a:rPr>
              <a:t>processed_files.json</a:t>
            </a:r>
            <a:r>
              <a:rPr lang="en-US" sz="1500" b="0" i="0" u="none" strike="noStrike" dirty="0">
                <a:solidFill>
                  <a:srgbClr val="000000"/>
                </a:solidFill>
                <a:effectLst/>
              </a:rPr>
              <a:t>) in the </a:t>
            </a:r>
            <a:r>
              <a:rPr lang="en-US" sz="1500" b="0" i="0" u="none" strike="noStrike" dirty="0" err="1">
                <a:solidFill>
                  <a:srgbClr val="000000"/>
                </a:solidFill>
                <a:effectLst/>
              </a:rPr>
              <a:t>processed_combined</a:t>
            </a:r>
            <a:r>
              <a:rPr lang="en-US" sz="1500" b="0" i="0" u="none" strike="noStrike" dirty="0">
                <a:solidFill>
                  <a:srgbClr val="000000"/>
                </a:solidFill>
                <a:effectLst/>
              </a:rPr>
              <a:t>/ folder.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sz="1500" b="0" i="0" u="none" strike="noStrike" dirty="0">
                <a:solidFill>
                  <a:srgbClr val="000000"/>
                </a:solidFill>
                <a:effectLst/>
              </a:rPr>
              <a:t>Prevents reprocessing of files.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353EBF96-C109-342C-4FC6-EAA4CD8A0DC6}"/>
              </a:ext>
            </a:extLst>
          </p:cNvPr>
          <p:cNvSpPr txBox="1">
            <a:spLocks/>
          </p:cNvSpPr>
          <p:nvPr/>
        </p:nvSpPr>
        <p:spPr>
          <a:xfrm>
            <a:off x="8180349" y="1862889"/>
            <a:ext cx="3464312" cy="399832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743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54864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918093"/>
                </a:solidFill>
              </a:rPr>
              <a:t>Notebook 3: Transform &amp; Load</a:t>
            </a:r>
            <a:endParaRPr lang="en-US" dirty="0">
              <a:solidFill>
                <a:srgbClr val="918093"/>
              </a:solidFill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b="1" dirty="0">
                <a:solidFill>
                  <a:srgbClr val="918093"/>
                </a:solidFill>
              </a:rPr>
              <a:t>Purpose:</a:t>
            </a:r>
            <a:r>
              <a:rPr lang="en-US" dirty="0">
                <a:solidFill>
                  <a:srgbClr val="918093"/>
                </a:solidFill>
              </a:rPr>
              <a:t> </a:t>
            </a:r>
            <a:r>
              <a:rPr lang="en-US" sz="1700" dirty="0">
                <a:solidFill>
                  <a:srgbClr val="000000"/>
                </a:solidFill>
              </a:rPr>
              <a:t>Cleans, transforms, and saves processed data.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b="1" dirty="0">
                <a:solidFill>
                  <a:srgbClr val="918093"/>
                </a:solidFill>
              </a:rPr>
              <a:t>Key Features:</a:t>
            </a:r>
            <a:endParaRPr lang="en-US" dirty="0">
              <a:solidFill>
                <a:srgbClr val="918093"/>
              </a:solidFill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Filters invalid data (e.g., negative trip distances).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Adds new features:</a:t>
            </a:r>
          </a:p>
          <a:p>
            <a:pPr marL="1657350" lvl="3" indent="-285750"/>
            <a:r>
              <a:rPr lang="en-US" b="1" dirty="0">
                <a:solidFill>
                  <a:srgbClr val="000000"/>
                </a:solidFill>
              </a:rPr>
              <a:t>Trip duration</a:t>
            </a:r>
            <a:r>
              <a:rPr lang="en-US" dirty="0">
                <a:solidFill>
                  <a:srgbClr val="000000"/>
                </a:solidFill>
              </a:rPr>
              <a:t> in minutes.</a:t>
            </a:r>
          </a:p>
          <a:p>
            <a:pPr marL="1657350" lvl="3" indent="-285750"/>
            <a:r>
              <a:rPr lang="en-US" b="1" dirty="0">
                <a:solidFill>
                  <a:srgbClr val="000000"/>
                </a:solidFill>
              </a:rPr>
              <a:t>Tip ratio</a:t>
            </a:r>
            <a:r>
              <a:rPr lang="en-US" dirty="0">
                <a:solidFill>
                  <a:srgbClr val="000000"/>
                </a:solidFill>
              </a:rPr>
              <a:t> (tip amount / total amount).</a:t>
            </a:r>
          </a:p>
          <a:p>
            <a:pPr marL="1657350" lvl="3" indent="-285750"/>
            <a:r>
              <a:rPr lang="en-US" b="1" dirty="0">
                <a:solidFill>
                  <a:srgbClr val="000000"/>
                </a:solidFill>
              </a:rPr>
              <a:t>Distance segment</a:t>
            </a:r>
            <a:r>
              <a:rPr lang="en-US" dirty="0">
                <a:solidFill>
                  <a:srgbClr val="000000"/>
                </a:solidFill>
              </a:rPr>
              <a:t> (short, medium, long).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Combines new data with existing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4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BEB63-D8A7-2F7C-DDAA-272857D78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4439" y="540705"/>
            <a:ext cx="4530753" cy="588474"/>
          </a:xfrm>
        </p:spPr>
        <p:txBody>
          <a:bodyPr>
            <a:normAutofit fontScale="90000"/>
          </a:bodyPr>
          <a:lstStyle/>
          <a:p>
            <a:r>
              <a:rPr lang="en-US" b="1" i="0" u="none" strike="noStrike" dirty="0">
                <a:solidFill>
                  <a:srgbClr val="918093"/>
                </a:solidFill>
                <a:effectLst/>
                <a:latin typeface=""/>
              </a:rPr>
              <a:t>Pipeline and Automation</a:t>
            </a:r>
            <a:endParaRPr lang="en-US" b="1" dirty="0">
              <a:solidFill>
                <a:srgbClr val="918093"/>
              </a:solidFill>
              <a:latin typeface="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EE9BBFB-4915-3E83-2A7E-3C8D37A7BB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7204308"/>
              </p:ext>
            </p:extLst>
          </p:nvPr>
        </p:nvGraphicFramePr>
        <p:xfrm>
          <a:off x="1028700" y="1296984"/>
          <a:ext cx="10134600" cy="39693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748992A-1EF6-F0EE-2274-9FFA503513AA}"/>
              </a:ext>
            </a:extLst>
          </p:cNvPr>
          <p:cNvSpPr txBox="1"/>
          <p:nvPr/>
        </p:nvSpPr>
        <p:spPr>
          <a:xfrm>
            <a:off x="3485198" y="4805038"/>
            <a:ext cx="24978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18093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GitHub_extract_data</a:t>
            </a:r>
            <a:endParaRPr lang="en-US" dirty="0">
              <a:solidFill>
                <a:srgbClr val="91809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18093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Pipeline_parameters</a:t>
            </a:r>
            <a:endParaRPr lang="en-US" dirty="0">
              <a:solidFill>
                <a:srgbClr val="91809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18093"/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Inspect_webelement</a:t>
            </a:r>
            <a:endParaRPr lang="en-US" dirty="0">
              <a:solidFill>
                <a:srgbClr val="91809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18093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ADLS_raw_folder</a:t>
            </a:r>
            <a:endParaRPr lang="en-US" dirty="0">
              <a:solidFill>
                <a:srgbClr val="918093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53DD23-B33D-42DA-D5BB-92E28256CEEF}"/>
              </a:ext>
            </a:extLst>
          </p:cNvPr>
          <p:cNvSpPr txBox="1"/>
          <p:nvPr/>
        </p:nvSpPr>
        <p:spPr>
          <a:xfrm>
            <a:off x="6143849" y="4805038"/>
            <a:ext cx="24978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18093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GitHub_metadata</a:t>
            </a:r>
            <a:endParaRPr lang="en-US" dirty="0">
              <a:solidFill>
                <a:srgbClr val="91809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18093"/>
                </a:solidFill>
                <a:hlinkClick r:id="rId12"/>
              </a:rPr>
              <a:t>ADLS_processed_files.json</a:t>
            </a:r>
            <a:endParaRPr lang="en-US" dirty="0">
              <a:solidFill>
                <a:srgbClr val="91809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918093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DD3B53-8337-26D9-E4DF-50CB2C694EA7}"/>
              </a:ext>
            </a:extLst>
          </p:cNvPr>
          <p:cNvSpPr txBox="1"/>
          <p:nvPr/>
        </p:nvSpPr>
        <p:spPr>
          <a:xfrm>
            <a:off x="8725846" y="4805038"/>
            <a:ext cx="25982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18093"/>
                </a:solidFill>
                <a:hlinkClick r:id="rId13"/>
              </a:rPr>
              <a:t>GitHub_transform</a:t>
            </a:r>
            <a:endParaRPr lang="en-US" dirty="0">
              <a:solidFill>
                <a:srgbClr val="91809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18093"/>
                </a:solidFill>
                <a:hlinkClick r:id="rId14"/>
              </a:rPr>
              <a:t>ADLS_processed_files.csv</a:t>
            </a:r>
            <a:endParaRPr lang="en-US" dirty="0">
              <a:solidFill>
                <a:srgbClr val="918093"/>
              </a:solidFill>
            </a:endParaRPr>
          </a:p>
          <a:p>
            <a:pPr marL="2114550" lvl="4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918093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01A867-9535-7EED-609C-B8903A67FD82}"/>
              </a:ext>
            </a:extLst>
          </p:cNvPr>
          <p:cNvSpPr txBox="1"/>
          <p:nvPr/>
        </p:nvSpPr>
        <p:spPr>
          <a:xfrm>
            <a:off x="5086634" y="1591674"/>
            <a:ext cx="23863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"/>
                <a:hlinkClick r:id="rId15"/>
              </a:rPr>
              <a:t>ADF_datapipeline</a:t>
            </a:r>
            <a:endParaRPr lang="en-US" sz="2000" b="1" dirty="0">
              <a:latin typeface="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D61CBFC-DFFE-854A-7721-01AAFA8B91B9}"/>
              </a:ext>
            </a:extLst>
          </p:cNvPr>
          <p:cNvSpPr txBox="1"/>
          <p:nvPr/>
        </p:nvSpPr>
        <p:spPr>
          <a:xfrm>
            <a:off x="957833" y="4805037"/>
            <a:ext cx="25982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918093"/>
                </a:solidFill>
              </a:rPr>
              <a:t>This pipelines runs monthly to keep data updated.</a:t>
            </a:r>
          </a:p>
          <a:p>
            <a:pPr marL="2114550" lvl="4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918093"/>
              </a:solidFill>
            </a:endParaRPr>
          </a:p>
        </p:txBody>
      </p:sp>
      <p:pic>
        <p:nvPicPr>
          <p:cNvPr id="17" name="Graphic 16" descr="Stopwatch outline">
            <a:extLst>
              <a:ext uri="{FF2B5EF4-FFF2-40B4-BE49-F238E27FC236}">
                <a16:creationId xmlns:a16="http://schemas.microsoft.com/office/drawing/2014/main" id="{11928D70-A29C-90C5-50DD-14D6DF7BBD48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28700" y="2524545"/>
            <a:ext cx="757110" cy="75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0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81F20-1C49-D7CF-C3B9-6884D7542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396" y="678614"/>
            <a:ext cx="3576754" cy="651940"/>
          </a:xfrm>
        </p:spPr>
        <p:txBody>
          <a:bodyPr>
            <a:normAutofit fontScale="90000"/>
          </a:bodyPr>
          <a:lstStyle/>
          <a:p>
            <a:r>
              <a:rPr lang="en-US" b="1" i="0" u="none" strike="noStrike" dirty="0">
                <a:solidFill>
                  <a:srgbClr val="918093"/>
                </a:solidFill>
                <a:effectLst/>
                <a:latin typeface="-webkit-standard"/>
              </a:rPr>
              <a:t>Outputs and Results</a:t>
            </a:r>
            <a:endParaRPr lang="en-US" b="1" dirty="0">
              <a:solidFill>
                <a:srgbClr val="918093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44489E-0EBB-D218-5A51-902DD4FC4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166" y="1935142"/>
            <a:ext cx="5493834" cy="4536621"/>
          </a:xfrm>
        </p:spPr>
        <p:txBody>
          <a:bodyPr>
            <a:normAutofit/>
          </a:bodyPr>
          <a:lstStyle/>
          <a:p>
            <a:pPr algn="l"/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Data Pipeline Outputs:</a:t>
            </a:r>
            <a:endParaRPr lang="en-US" b="0" i="0" u="none" strike="noStrike" dirty="0">
              <a:solidFill>
                <a:srgbClr val="918093"/>
              </a:solidFill>
              <a:effectLst/>
            </a:endParaRPr>
          </a:p>
          <a:p>
            <a:pPr marL="742950" lvl="1" indent="-285750"/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Processed Data Saved:</a:t>
            </a:r>
            <a:endParaRPr lang="en-US" b="0" i="0" u="none" strike="noStrike" dirty="0">
              <a:solidFill>
                <a:srgbClr val="918093"/>
              </a:solidFill>
              <a:effectLst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Processed data is stored in the 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processed_combined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/ folder in Azure Data Lake.</a:t>
            </a: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Data is cleaned, enriched, and ready for analysis.</a:t>
            </a:r>
          </a:p>
          <a:p>
            <a:pPr marL="742950" lvl="1" indent="-285750"/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Metadata File:</a:t>
            </a:r>
            <a:endParaRPr lang="en-US" b="0" i="0" u="none" strike="noStrike" dirty="0">
              <a:solidFill>
                <a:srgbClr val="918093"/>
              </a:solidFill>
              <a:effectLst/>
            </a:endParaRPr>
          </a:p>
          <a:p>
            <a:pPr marL="1200150" lvl="2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Tracks processed files to ensure no duplicates.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976F2D8-2684-735B-C4E5-D86221FD3402}"/>
              </a:ext>
            </a:extLst>
          </p:cNvPr>
          <p:cNvSpPr txBox="1">
            <a:spLocks/>
          </p:cNvSpPr>
          <p:nvPr/>
        </p:nvSpPr>
        <p:spPr>
          <a:xfrm>
            <a:off x="6208889" y="1935142"/>
            <a:ext cx="5493834" cy="45366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Tx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27432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54864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548640" indent="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None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Key Transformations: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Filtered invalid trips (e.g., negative distances, invalid timestamps).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Added new features: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i="0" u="none" strike="noStrike" dirty="0">
                <a:solidFill>
                  <a:srgbClr val="000000"/>
                </a:solidFill>
                <a:effectLst/>
              </a:rPr>
              <a:t>Trip Duration: 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Duration calculated in minutes.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i="0" u="none" strike="noStrike" dirty="0">
                <a:solidFill>
                  <a:srgbClr val="000000"/>
                </a:solidFill>
                <a:effectLst/>
              </a:rPr>
              <a:t>Tip Ratio: 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Tip amount as a percentage of total fare.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600" i="0" u="none" strike="noStrike" dirty="0">
                <a:solidFill>
                  <a:srgbClr val="000000"/>
                </a:solidFill>
                <a:effectLst/>
              </a:rPr>
              <a:t>Distance Segment: </a:t>
            </a:r>
            <a:r>
              <a:rPr lang="en-US" sz="1600" b="0" i="0" u="none" strike="noStrike" dirty="0">
                <a:solidFill>
                  <a:srgbClr val="000000"/>
                </a:solidFill>
                <a:effectLst/>
              </a:rPr>
              <a:t>Trips categorized as short, medium, or long.</a:t>
            </a:r>
          </a:p>
        </p:txBody>
      </p:sp>
    </p:spTree>
    <p:extLst>
      <p:ext uri="{BB962C8B-B14F-4D97-AF65-F5344CB8AC3E}">
        <p14:creationId xmlns:p14="http://schemas.microsoft.com/office/powerpoint/2010/main" val="3556831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1934D-0158-ADAF-7A37-812AAE7D5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1375" y="712499"/>
            <a:ext cx="5429250" cy="612567"/>
          </a:xfrm>
        </p:spPr>
        <p:txBody>
          <a:bodyPr>
            <a:normAutofit fontScale="90000"/>
          </a:bodyPr>
          <a:lstStyle/>
          <a:p>
            <a:r>
              <a:rPr lang="en-US" sz="2500" b="1" i="0" u="none" strike="noStrike" dirty="0">
                <a:solidFill>
                  <a:srgbClr val="918093"/>
                </a:solidFill>
                <a:effectLst/>
                <a:latin typeface="-webkit-standard"/>
              </a:rPr>
              <a:t>New York Taxi Service Analysis Overview</a:t>
            </a:r>
            <a:endParaRPr lang="en-US" sz="2500" b="1" dirty="0">
              <a:solidFill>
                <a:srgbClr val="918093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76B80-422F-EE68-0A4C-5D66D7790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00" y="1563592"/>
            <a:ext cx="10134600" cy="3969342"/>
          </a:xfrm>
        </p:spPr>
        <p:txBody>
          <a:bodyPr/>
          <a:lstStyle/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Objective:</a:t>
            </a:r>
            <a:br>
              <a:rPr lang="en-US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To analyze the performance of New York taxi services using data-driven insights.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918093"/>
                </a:solidFill>
                <a:effectLst/>
              </a:rPr>
              <a:t>Key Focus Areas:</a:t>
            </a:r>
            <a:endParaRPr lang="en-US" b="0" i="0" u="none" strike="noStrike" dirty="0">
              <a:solidFill>
                <a:srgbClr val="918093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Overall operational health (trips, revenue, distances).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Vendor-specific performance comparisons.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Regional profitability and customer behavior trends.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595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295E-D7A5-93AC-3C49-BC8336737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1855" y="722809"/>
            <a:ext cx="4322939" cy="479369"/>
          </a:xfrm>
        </p:spPr>
        <p:txBody>
          <a:bodyPr>
            <a:normAutofit fontScale="90000"/>
          </a:bodyPr>
          <a:lstStyle/>
          <a:p>
            <a:r>
              <a:rPr lang="en-US" sz="25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Key Metrics: Operational Insights</a:t>
            </a:r>
            <a:endParaRPr lang="en-US" sz="2500" dirty="0"/>
          </a:p>
        </p:txBody>
      </p:sp>
      <p:pic>
        <p:nvPicPr>
          <p:cNvPr id="5" name="Picture 4" descr="A graph with blue dots and numbers&#10;&#10;Description automatically generated">
            <a:extLst>
              <a:ext uri="{FF2B5EF4-FFF2-40B4-BE49-F238E27FC236}">
                <a16:creationId xmlns:a16="http://schemas.microsoft.com/office/drawing/2014/main" id="{9C5D97FE-7D79-AD33-0879-9776ED841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465" y="1848527"/>
            <a:ext cx="6388658" cy="3807295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F184041-530D-F3A3-8149-C47CE39505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8383507"/>
              </p:ext>
            </p:extLst>
          </p:nvPr>
        </p:nvGraphicFramePr>
        <p:xfrm>
          <a:off x="974788" y="2218484"/>
          <a:ext cx="3194756" cy="24210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97378">
                  <a:extLst>
                    <a:ext uri="{9D8B030D-6E8A-4147-A177-3AD203B41FA5}">
                      <a16:colId xmlns:a16="http://schemas.microsoft.com/office/drawing/2014/main" val="3925503427"/>
                    </a:ext>
                  </a:extLst>
                </a:gridCol>
                <a:gridCol w="1597378">
                  <a:extLst>
                    <a:ext uri="{9D8B030D-6E8A-4147-A177-3AD203B41FA5}">
                      <a16:colId xmlns:a16="http://schemas.microsoft.com/office/drawing/2014/main" val="820225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Total Trips Analyzed: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29.1 million trips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4235912"/>
                  </a:ext>
                </a:extLst>
              </a:tr>
              <a:tr h="644899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Revenue Generated: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$825.9 million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385749"/>
                  </a:ext>
                </a:extLst>
              </a:tr>
              <a:tr h="644899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Average Trip Distance: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5 miles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17692"/>
                  </a:ext>
                </a:extLst>
              </a:tr>
              <a:tr h="491153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Peak Hours: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 PM - 7 PM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95561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1246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6388F-C29B-AA25-5956-4CBBDA372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4418" y="311452"/>
            <a:ext cx="6383161" cy="578700"/>
          </a:xfrm>
        </p:spPr>
        <p:txBody>
          <a:bodyPr>
            <a:normAutofit/>
          </a:bodyPr>
          <a:lstStyle/>
          <a:p>
            <a:r>
              <a:rPr lang="en-US" sz="25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Most Profitable Locations: Pickup &amp; Drop-off</a:t>
            </a:r>
            <a:endParaRPr lang="en-US" sz="25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369C607-367D-8F37-4AFC-3A3410C227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418721"/>
              </p:ext>
            </p:extLst>
          </p:nvPr>
        </p:nvGraphicFramePr>
        <p:xfrm>
          <a:off x="1893709" y="1425225"/>
          <a:ext cx="3400777" cy="14968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00777">
                  <a:extLst>
                    <a:ext uri="{9D8B030D-6E8A-4147-A177-3AD203B41FA5}">
                      <a16:colId xmlns:a16="http://schemas.microsoft.com/office/drawing/2014/main" val="3099259487"/>
                    </a:ext>
                  </a:extLst>
                </a:gridCol>
              </a:tblGrid>
              <a:tr h="374224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Top Pickup Locations: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046320"/>
                  </a:ext>
                </a:extLst>
              </a:tr>
              <a:tr h="374224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Location 230: $114M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835225"/>
                  </a:ext>
                </a:extLst>
              </a:tr>
              <a:tr h="374224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Location 138: $63M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9584388"/>
                  </a:ext>
                </a:extLst>
              </a:tr>
              <a:tr h="374224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Location 161: $34M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0553941"/>
                  </a:ext>
                </a:extLst>
              </a:tr>
            </a:tbl>
          </a:graphicData>
        </a:graphic>
      </p:graphicFrame>
      <p:pic>
        <p:nvPicPr>
          <p:cNvPr id="6" name="Picture 5" descr="A graph with a line&#10;&#10;Description automatically generated">
            <a:extLst>
              <a:ext uri="{FF2B5EF4-FFF2-40B4-BE49-F238E27FC236}">
                <a16:creationId xmlns:a16="http://schemas.microsoft.com/office/drawing/2014/main" id="{D21943C4-EE31-2924-EC2E-4EE7116123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044" y="1122650"/>
            <a:ext cx="5003800" cy="3076660"/>
          </a:xfrm>
          <a:prstGeom prst="rect">
            <a:avLst/>
          </a:prstGeom>
        </p:spPr>
      </p:pic>
      <p:pic>
        <p:nvPicPr>
          <p:cNvPr id="8" name="Picture 7" descr="A graph with a line and numbers&#10;&#10;Description automatically generated">
            <a:extLst>
              <a:ext uri="{FF2B5EF4-FFF2-40B4-BE49-F238E27FC236}">
                <a16:creationId xmlns:a16="http://schemas.microsoft.com/office/drawing/2014/main" id="{25E8B990-4CD9-554F-B25B-5FCD2BABC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2198" y="3429000"/>
            <a:ext cx="5003800" cy="3076661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38194BA-7B2F-306C-CB84-A1B675895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4624580"/>
              </p:ext>
            </p:extLst>
          </p:nvPr>
        </p:nvGraphicFramePr>
        <p:xfrm>
          <a:off x="6928555" y="4431808"/>
          <a:ext cx="3400777" cy="146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00777">
                  <a:extLst>
                    <a:ext uri="{9D8B030D-6E8A-4147-A177-3AD203B41FA5}">
                      <a16:colId xmlns:a16="http://schemas.microsoft.com/office/drawing/2014/main" val="1059505393"/>
                    </a:ext>
                  </a:extLst>
                </a:gridCol>
              </a:tblGrid>
              <a:tr h="365183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Top Drop-off Locations: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845535"/>
                  </a:ext>
                </a:extLst>
              </a:tr>
              <a:tr h="365183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Location 230: $29M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1505458"/>
                  </a:ext>
                </a:extLst>
              </a:tr>
              <a:tr h="365183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Location 236: $27M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7942835"/>
                  </a:ext>
                </a:extLst>
              </a:tr>
              <a:tr h="365183">
                <a:tc>
                  <a:txBody>
                    <a:bodyPr/>
                    <a:lstStyle/>
                    <a:p>
                      <a:r>
                        <a:rPr lang="en-US" sz="18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Location 161: $26M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03662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5688951"/>
      </p:ext>
    </p:extLst>
  </p:cSld>
  <p:clrMapOvr>
    <a:masterClrMapping/>
  </p:clrMapOvr>
</p:sld>
</file>

<file path=ppt/theme/theme1.xml><?xml version="1.0" encoding="utf-8"?>
<a:theme xmlns:a="http://schemas.openxmlformats.org/drawingml/2006/main" name="AdornVTI">
  <a:themeElements>
    <a:clrScheme name="GC1">
      <a:dk1>
        <a:sysClr val="windowText" lastClr="000000"/>
      </a:dk1>
      <a:lt1>
        <a:sysClr val="window" lastClr="FFFFFF"/>
      </a:lt1>
      <a:dk2>
        <a:srgbClr val="2C2830"/>
      </a:dk2>
      <a:lt2>
        <a:srgbClr val="E0DCE1"/>
      </a:lt2>
      <a:accent1>
        <a:srgbClr val="908193"/>
      </a:accent1>
      <a:accent2>
        <a:srgbClr val="A08889"/>
      </a:accent2>
      <a:accent3>
        <a:srgbClr val="B48C7E"/>
      </a:accent3>
      <a:accent4>
        <a:srgbClr val="809C9B"/>
      </a:accent4>
      <a:accent5>
        <a:srgbClr val="899F91"/>
      </a:accent5>
      <a:accent6>
        <a:srgbClr val="728274"/>
      </a:accent6>
      <a:hlink>
        <a:srgbClr val="837585"/>
      </a:hlink>
      <a:folHlink>
        <a:srgbClr val="677E83"/>
      </a:folHlink>
    </a:clrScheme>
    <a:fontScheme name="Bembo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dornVTI" id="{497E3FA9-5A27-4D12-9D04-917BEF3D1303}" vid="{34192A01-61CA-4566-9818-841C607496F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654</Words>
  <Application>Microsoft Macintosh PowerPoint</Application>
  <PresentationFormat>Widescreen</PresentationFormat>
  <Paragraphs>110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-webkit-standard</vt:lpstr>
      <vt:lpstr>Arial</vt:lpstr>
      <vt:lpstr>Bembo</vt:lpstr>
      <vt:lpstr>AdornVTI</vt:lpstr>
      <vt:lpstr>New York Yellow Taxi Data Processing Project</vt:lpstr>
      <vt:lpstr>New York Yellow Taxi Data Processing Project;</vt:lpstr>
      <vt:lpstr>Project Architecture and Data Flow</vt:lpstr>
      <vt:lpstr>Notebook Details: Automating ETL Processes  </vt:lpstr>
      <vt:lpstr>Pipeline and Automation</vt:lpstr>
      <vt:lpstr>Outputs and Results</vt:lpstr>
      <vt:lpstr>New York Taxi Service Analysis Overview</vt:lpstr>
      <vt:lpstr>Key Metrics: Operational Insights</vt:lpstr>
      <vt:lpstr>Most Profitable Locations: Pickup &amp; Drop-off</vt:lpstr>
      <vt:lpstr>Vendor Performance Comparison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Nora Ayaz</dc:creator>
  <cp:lastModifiedBy>Nora Ayaz</cp:lastModifiedBy>
  <cp:revision>8</cp:revision>
  <dcterms:created xsi:type="dcterms:W3CDTF">2024-12-04T18:01:34Z</dcterms:created>
  <dcterms:modified xsi:type="dcterms:W3CDTF">2024-12-05T04:55:23Z</dcterms:modified>
</cp:coreProperties>
</file>

<file path=docProps/thumbnail.jpeg>
</file>